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unknown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61" r:id="rId3"/>
    <p:sldId id="362" r:id="rId4"/>
    <p:sldId id="363" r:id="rId5"/>
    <p:sldId id="347" r:id="rId6"/>
    <p:sldId id="348" r:id="rId7"/>
    <p:sldId id="349" r:id="rId8"/>
    <p:sldId id="350" r:id="rId9"/>
    <p:sldId id="388" r:id="rId10"/>
    <p:sldId id="389" r:id="rId11"/>
    <p:sldId id="351" r:id="rId12"/>
    <p:sldId id="352" r:id="rId13"/>
    <p:sldId id="353" r:id="rId14"/>
    <p:sldId id="354" r:id="rId15"/>
    <p:sldId id="390" r:id="rId16"/>
    <p:sldId id="355" r:id="rId17"/>
    <p:sldId id="356" r:id="rId18"/>
    <p:sldId id="357" r:id="rId19"/>
    <p:sldId id="358" r:id="rId20"/>
    <p:sldId id="359" r:id="rId21"/>
    <p:sldId id="360" r:id="rId22"/>
    <p:sldId id="387" r:id="rId23"/>
    <p:sldId id="365" r:id="rId24"/>
    <p:sldId id="366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7" r:id="rId34"/>
    <p:sldId id="380" r:id="rId35"/>
    <p:sldId id="381" r:id="rId36"/>
    <p:sldId id="382" r:id="rId37"/>
    <p:sldId id="384" r:id="rId38"/>
    <p:sldId id="386" r:id="rId39"/>
    <p:sldId id="391" r:id="rId40"/>
    <p:sldId id="392" r:id="rId41"/>
    <p:sldId id="393" r:id="rId42"/>
    <p:sldId id="394" r:id="rId43"/>
    <p:sldId id="395" r:id="rId44"/>
    <p:sldId id="396" r:id="rId45"/>
    <p:sldId id="398" r:id="rId46"/>
    <p:sldId id="399" r:id="rId47"/>
    <p:sldId id="400" r:id="rId48"/>
    <p:sldId id="401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7E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2176" y="184"/>
      </p:cViewPr>
      <p:guideLst/>
    </p:cSldViewPr>
  </p:slideViewPr>
  <p:outlineViewPr>
    <p:cViewPr>
      <p:scale>
        <a:sx n="33" d="100"/>
        <a:sy n="33" d="100"/>
      </p:scale>
      <p:origin x="0" y="-87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ish Carr" userId="f394bf3d-70dd-47c9-a289-8c74bd6a3998" providerId="ADAL" clId="{93C73BC8-CD4D-FA4C-8E0C-B37B55ED4D46}"/>
    <pc:docChg chg="modSld">
      <pc:chgData name="Hamish Carr" userId="f394bf3d-70dd-47c9-a289-8c74bd6a3998" providerId="ADAL" clId="{93C73BC8-CD4D-FA4C-8E0C-B37B55ED4D46}" dt="2019-03-09T15:34:23.338" v="1" actId="20577"/>
      <pc:docMkLst>
        <pc:docMk/>
      </pc:docMkLst>
      <pc:sldChg chg="modSp">
        <pc:chgData name="Hamish Carr" userId="f394bf3d-70dd-47c9-a289-8c74bd6a3998" providerId="ADAL" clId="{93C73BC8-CD4D-FA4C-8E0C-B37B55ED4D46}" dt="2019-03-09T15:34:23.338" v="1" actId="20577"/>
        <pc:sldMkLst>
          <pc:docMk/>
          <pc:sldMk cId="1207308501" sldId="256"/>
        </pc:sldMkLst>
        <pc:spChg chg="mod">
          <ac:chgData name="Hamish Carr" userId="f394bf3d-70dd-47c9-a289-8c74bd6a3998" providerId="ADAL" clId="{93C73BC8-CD4D-FA4C-8E0C-B37B55ED4D46}" dt="2019-03-09T15:34:23.338" v="1" actId="20577"/>
          <ac:spMkLst>
            <pc:docMk/>
            <pc:sldMk cId="1207308501" sldId="256"/>
            <ac:spMk id="2" creationId="{00000000-0000-0000-0000-000000000000}"/>
          </ac:spMkLst>
        </pc:spChg>
      </pc:sldChg>
    </pc:docChg>
  </pc:docChgLst>
  <pc:docChgLst>
    <pc:chgData name="Hamish Carr" userId="f394bf3d-70dd-47c9-a289-8c74bd6a3998" providerId="ADAL" clId="{77BB0AF8-FF6F-C646-BAEE-69A4A1042523}"/>
    <pc:docChg chg="modSld modMainMaster">
      <pc:chgData name="Hamish Carr" userId="f394bf3d-70dd-47c9-a289-8c74bd6a3998" providerId="ADAL" clId="{77BB0AF8-FF6F-C646-BAEE-69A4A1042523}" dt="2019-02-22T11:18:07.011" v="30" actId="20577"/>
      <pc:docMkLst>
        <pc:docMk/>
      </pc:docMkLst>
      <pc:sldChg chg="modSp">
        <pc:chgData name="Hamish Carr" userId="f394bf3d-70dd-47c9-a289-8c74bd6a3998" providerId="ADAL" clId="{77BB0AF8-FF6F-C646-BAEE-69A4A1042523}" dt="2019-02-22T11:17:43.543" v="2" actId="20577"/>
        <pc:sldMkLst>
          <pc:docMk/>
          <pc:sldMk cId="1207308501" sldId="256"/>
        </pc:sldMkLst>
        <pc:spChg chg="mod">
          <ac:chgData name="Hamish Carr" userId="f394bf3d-70dd-47c9-a289-8c74bd6a3998" providerId="ADAL" clId="{77BB0AF8-FF6F-C646-BAEE-69A4A1042523}" dt="2019-02-22T11:17:43.543" v="2" actId="20577"/>
          <ac:spMkLst>
            <pc:docMk/>
            <pc:sldMk cId="1207308501" sldId="256"/>
            <ac:spMk id="2" creationId="{00000000-0000-0000-0000-000000000000}"/>
          </ac:spMkLst>
        </pc:spChg>
      </pc:sldChg>
      <pc:sldChg chg="modSp">
        <pc:chgData name="Hamish Carr" userId="f394bf3d-70dd-47c9-a289-8c74bd6a3998" providerId="ADAL" clId="{77BB0AF8-FF6F-C646-BAEE-69A4A1042523}" dt="2019-02-22T11:17:54.040" v="8" actId="20577"/>
        <pc:sldMkLst>
          <pc:docMk/>
          <pc:sldMk cId="2038751490" sldId="352"/>
        </pc:sldMkLst>
        <pc:spChg chg="mod">
          <ac:chgData name="Hamish Carr" userId="f394bf3d-70dd-47c9-a289-8c74bd6a3998" providerId="ADAL" clId="{77BB0AF8-FF6F-C646-BAEE-69A4A1042523}" dt="2019-02-22T11:17:54.040" v="8" actId="20577"/>
          <ac:spMkLst>
            <pc:docMk/>
            <pc:sldMk cId="2038751490" sldId="352"/>
            <ac:spMk id="3" creationId="{00000000-0000-0000-0000-000000000000}"/>
          </ac:spMkLst>
        </pc:spChg>
      </pc:sldChg>
      <pc:sldMasterChg chg="modSldLayout">
        <pc:chgData name="Hamish Carr" userId="f394bf3d-70dd-47c9-a289-8c74bd6a3998" providerId="ADAL" clId="{77BB0AF8-FF6F-C646-BAEE-69A4A1042523}" dt="2019-02-22T11:18:07.011" v="30" actId="20577"/>
        <pc:sldMasterMkLst>
          <pc:docMk/>
          <pc:sldMasterMk cId="0" sldId="2147483648"/>
        </pc:sldMasterMkLst>
        <pc:sldLayoutChg chg="modSp">
          <pc:chgData name="Hamish Carr" userId="f394bf3d-70dd-47c9-a289-8c74bd6a3998" providerId="ADAL" clId="{77BB0AF8-FF6F-C646-BAEE-69A4A1042523}" dt="2019-02-22T11:18:07.011" v="30" actId="20577"/>
          <pc:sldLayoutMkLst>
            <pc:docMk/>
            <pc:sldMasterMk cId="0" sldId="2147483648"/>
            <pc:sldLayoutMk cId="1402791288" sldId="2147483650"/>
          </pc:sldLayoutMkLst>
          <pc:spChg chg="mod">
            <ac:chgData name="Hamish Carr" userId="f394bf3d-70dd-47c9-a289-8c74bd6a3998" providerId="ADAL" clId="{77BB0AF8-FF6F-C646-BAEE-69A4A1042523}" dt="2019-02-22T11:18:07.011" v="30" actId="20577"/>
            <ac:spMkLst>
              <pc:docMk/>
              <pc:sldMasterMk cId="0" sldId="2147483648"/>
              <pc:sldLayoutMk cId="1402791288" sldId="2147483650"/>
              <ac:spMk id="23" creationId="{00000000-0000-0000-0000-000000000000}"/>
            </ac:spMkLst>
          </pc:spChg>
        </pc:sldLayoutChg>
      </pc:sldMasterChg>
    </pc:docChg>
  </pc:docChgLst>
  <pc:docChgLst>
    <pc:chgData name="Hamish Carr" userId="f394bf3d-70dd-47c9-a289-8c74bd6a3998" providerId="ADAL" clId="{4E9FA2BF-4210-CC47-945F-D37504EAF25A}"/>
    <pc:docChg chg="modSld modMainMaster">
      <pc:chgData name="Hamish Carr" userId="f394bf3d-70dd-47c9-a289-8c74bd6a3998" providerId="ADAL" clId="{4E9FA2BF-4210-CC47-945F-D37504EAF25A}" dt="2019-02-22T11:12:10.540" v="25" actId="20577"/>
      <pc:docMkLst>
        <pc:docMk/>
      </pc:docMkLst>
      <pc:sldChg chg="addSp delSp modSp">
        <pc:chgData name="Hamish Carr" userId="f394bf3d-70dd-47c9-a289-8c74bd6a3998" providerId="ADAL" clId="{4E9FA2BF-4210-CC47-945F-D37504EAF25A}" dt="2019-02-22T11:10:52.589" v="1" actId="767"/>
        <pc:sldMkLst>
          <pc:docMk/>
          <pc:sldMk cId="1207308501" sldId="256"/>
        </pc:sldMkLst>
        <pc:spChg chg="add del mod">
          <ac:chgData name="Hamish Carr" userId="f394bf3d-70dd-47c9-a289-8c74bd6a3998" providerId="ADAL" clId="{4E9FA2BF-4210-CC47-945F-D37504EAF25A}" dt="2019-02-22T11:10:52.589" v="1" actId="767"/>
          <ac:spMkLst>
            <pc:docMk/>
            <pc:sldMk cId="1207308501" sldId="256"/>
            <ac:spMk id="5" creationId="{306D37F7-493D-C14D-A6E6-3B71CAC6EEDF}"/>
          </ac:spMkLst>
        </pc:spChg>
      </pc:sldChg>
      <pc:sldMasterChg chg="modSp">
        <pc:chgData name="Hamish Carr" userId="f394bf3d-70dd-47c9-a289-8c74bd6a3998" providerId="ADAL" clId="{4E9FA2BF-4210-CC47-945F-D37504EAF25A}" dt="2019-02-22T11:12:10.540" v="25" actId="20577"/>
        <pc:sldMasterMkLst>
          <pc:docMk/>
          <pc:sldMasterMk cId="0" sldId="2147483648"/>
        </pc:sldMasterMkLst>
        <pc:spChg chg="mod">
          <ac:chgData name="Hamish Carr" userId="f394bf3d-70dd-47c9-a289-8c74bd6a3998" providerId="ADAL" clId="{4E9FA2BF-4210-CC47-945F-D37504EAF25A}" dt="2019-02-22T11:12:10.540" v="25" actId="20577"/>
          <ac:spMkLst>
            <pc:docMk/>
            <pc:sldMasterMk cId="0" sldId="2147483648"/>
            <ac:spMk id="3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FCA8F-07F2-2B41-AB58-5E241E0825A1}" type="datetimeFigureOut"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02F20-4D10-AD4C-A8D9-76361CF3A3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28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48397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7210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Leeds_logo_n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00" y="8166100"/>
            <a:ext cx="3898900" cy="163779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 userDrawn="1"/>
        </p:nvSpPr>
        <p:spPr>
          <a:xfrm>
            <a:off x="0" y="9381703"/>
            <a:ext cx="5829744" cy="37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dirty="0">
                <a:latin typeface="Palatino Linotype" panose="02040502050505030304" pitchFamily="18" charset="0"/>
              </a:rPr>
              <a:t>COMP 5821M: </a:t>
            </a:r>
            <a:r>
              <a:rPr lang="en-GB">
                <a:latin typeface="Palatino Linotype" panose="02040502050505030304" pitchFamily="18" charset="0"/>
              </a:rPr>
              <a:t>Geometric Processing</a:t>
            </a:r>
            <a:endParaRPr lang="en-GB" dirty="0">
              <a:latin typeface="Palatino Linotype" panose="02040502050505030304" pitchFamily="18" charset="0"/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90500" y="63500"/>
            <a:ext cx="12623800" cy="1442691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12192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190500" y="1511300"/>
            <a:ext cx="12623800" cy="7581900"/>
          </a:xfrm>
          <a:prstGeom prst="rect">
            <a:avLst/>
          </a:prstGeom>
        </p:spPr>
        <p:txBody>
          <a:bodyPr anchor="ctr"/>
          <a:lstStyle>
            <a:lvl1pPr marL="734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1587500" algn="l"/>
              </a:tabLst>
            </a:lvl1pPr>
            <a:lvl2pPr marL="10902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044700" algn="l"/>
              </a:tabLst>
            </a:lvl2pPr>
            <a:lvl3pPr marL="14331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476500" algn="l"/>
              </a:tabLst>
            </a:lvl3pPr>
            <a:lvl4pPr marL="17760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921000" algn="l"/>
              </a:tabLst>
            </a:lvl4pPr>
            <a:lvl5pPr marL="2131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33782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6341361" y="9432999"/>
            <a:ext cx="309379" cy="320601"/>
          </a:xfrm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79128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eds_logo_n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0" y="8166100"/>
            <a:ext cx="3898900" cy="163779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9394668"/>
            <a:ext cx="5674179" cy="37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dirty="0">
                <a:latin typeface="Palatino Linotype" panose="02040502050505030304" pitchFamily="18" charset="0"/>
              </a:rPr>
              <a:t>COMP 5821M: Geometric Processing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>
            <a:lvl1pPr>
              <a:tabLst>
                <a:tab pos="1257300" algn="l"/>
              </a:tabLst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tabLst>
                <a:tab pos="1257300" algn="l"/>
              </a:tabLst>
            </a:lvl1pPr>
            <a:lvl2pPr>
              <a:tabLst>
                <a:tab pos="1257300" algn="l"/>
              </a:tabLst>
            </a:lvl2pPr>
            <a:lvl3pPr>
              <a:tabLst>
                <a:tab pos="1257300" algn="l"/>
              </a:tabLst>
            </a:lvl3pPr>
            <a:lvl4pPr>
              <a:tabLst>
                <a:tab pos="1257300" algn="l"/>
              </a:tabLst>
            </a:lvl4pPr>
            <a:lvl5pPr>
              <a:tabLst>
                <a:tab pos="1257300" algn="l"/>
              </a:tabLst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41361" y="9445964"/>
            <a:ext cx="309379" cy="32060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1900"/>
              </a:lnSpc>
              <a:tabLst>
                <a:tab pos="1066800" algn="l"/>
              </a:tabLst>
              <a:defRPr sz="1600">
                <a:latin typeface="Palatino Linotype" panose="02040502050505030304" pitchFamily="18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-12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1pPr>
      <a:lvl2pPr marL="0" marR="0" indent="215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44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73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01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303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58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587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16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5pPr>
      <a:lvl6pPr marL="0" marR="0" indent="3556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7112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0668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4224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7.png"/><Relationship Id="rId7" Type="http://schemas.openxmlformats.org/officeDocument/2006/relationships/image" Target="../media/image31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05. </a:t>
            </a:r>
            <a:r>
              <a:rPr lang="en-GB" dirty="0"/>
              <a:t>Splines &amp; </a:t>
            </a:r>
            <a:br>
              <a:rPr lang="en-GB" dirty="0"/>
            </a:br>
            <a:r>
              <a:rPr lang="en-GB" dirty="0"/>
              <a:t>Subdivision Curves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Hamish </a:t>
            </a:r>
            <a:r>
              <a:rPr lang="en-GB" dirty="0" err="1"/>
              <a:t>Carr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971" y="4873327"/>
            <a:ext cx="10265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073085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Convex Hull</a:t>
            </a:r>
          </a:p>
        </p:txBody>
      </p:sp>
      <p:sp>
        <p:nvSpPr>
          <p:cNvPr id="251" name="Shape 251"/>
          <p:cNvSpPr>
            <a:spLocks noGrp="1"/>
          </p:cNvSpPr>
          <p:nvPr>
            <p:ph type="body" sz="half" idx="1"/>
          </p:nvPr>
        </p:nvSpPr>
        <p:spPr>
          <a:xfrm>
            <a:off x="1270000" y="1612900"/>
            <a:ext cx="10693400" cy="4241800"/>
          </a:xfrm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For a set of points</a:t>
            </a:r>
          </a:p>
          <a:p>
            <a:pPr lvl="1">
              <a:tabLst>
                <a:tab pos="2044700" algn="l"/>
              </a:tabLst>
            </a:pPr>
            <a:r>
              <a:t>the convex hull is the </a:t>
            </a:r>
          </a:p>
          <a:p>
            <a:pPr lvl="2">
              <a:tabLst>
                <a:tab pos="2476500" algn="l"/>
              </a:tabLst>
            </a:pPr>
            <a:r>
              <a:t>smallest convex polygon</a:t>
            </a:r>
          </a:p>
          <a:p>
            <a:pPr lvl="2">
              <a:tabLst>
                <a:tab pos="2476500" algn="l"/>
              </a:tabLst>
            </a:pPr>
            <a:r>
              <a:t>that contains all the points</a:t>
            </a:r>
          </a:p>
        </p:txBody>
      </p:sp>
      <p:sp>
        <p:nvSpPr>
          <p:cNvPr id="252" name="Shape 252"/>
          <p:cNvSpPr/>
          <p:nvPr/>
        </p:nvSpPr>
        <p:spPr>
          <a:xfrm>
            <a:off x="5065068" y="5918200"/>
            <a:ext cx="2874664" cy="2733968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1066800" algn="l"/>
              </a:tabLst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5052990" y="5905500"/>
            <a:ext cx="2898820" cy="2756942"/>
          </a:xfrm>
          <a:prstGeom prst="pentagon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1066800" algn="l"/>
              </a:tabLst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03074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The </a:t>
                </a:r>
                <a:r>
                  <a:rPr lang="en-US" i="1"/>
                  <a:t>convex hull</a:t>
                </a:r>
                <a:r>
                  <a:rPr lang="en-US"/>
                  <a:t>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/>
                  <a:t> is the set:</a:t>
                </a: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Extension of barycentric interpolation to a set</a:t>
                </a:r>
              </a:p>
              <a:p>
                <a:r>
                  <a:rPr lang="en-US"/>
                  <a:t>Not guaranteed to be linear</a:t>
                </a:r>
              </a:p>
              <a:p>
                <a:r>
                  <a:rPr lang="en-US"/>
                  <a:t>But provides guarantees on behaviour</a:t>
                </a:r>
              </a:p>
              <a:p>
                <a:pPr lvl="1"/>
                <a:r>
                  <a:rPr lang="en-US"/>
                  <a:t>e.g. keep curve in convex hull of point set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25" t="-4100" r="-1883" b="-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009" y="2686050"/>
            <a:ext cx="8662122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648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Hull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6873000"/>
            <a:ext cx="12623800" cy="2398000"/>
          </a:xfrm>
        </p:spPr>
        <p:txBody>
          <a:bodyPr/>
          <a:lstStyle/>
          <a:p>
            <a:r>
              <a:rPr lang="en-US" i="1" dirty="0"/>
              <a:t>All</a:t>
            </a:r>
            <a:r>
              <a:rPr lang="en-US" dirty="0"/>
              <a:t> linear combinations of points</a:t>
            </a:r>
            <a:endParaRPr lang="en-US" i="1" dirty="0"/>
          </a:p>
          <a:p>
            <a:r>
              <a:rPr lang="en-US" dirty="0"/>
              <a:t>Algorithms later ...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056" y="1851900"/>
            <a:ext cx="7056688" cy="484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25" y="1689100"/>
            <a:ext cx="732155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51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Interpolating Conditions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Extra interpolating points are difficult</a:t>
            </a:r>
          </a:p>
          <a:p>
            <a:r>
              <a:rPr lang="en-US"/>
              <a:t>So add:</a:t>
            </a:r>
          </a:p>
          <a:p>
            <a:pPr lvl="1"/>
            <a:r>
              <a:rPr lang="en-US"/>
              <a:t>interpolating vectors (Hermites)</a:t>
            </a:r>
          </a:p>
          <a:p>
            <a:pPr lvl="1"/>
            <a:r>
              <a:rPr lang="en-US"/>
              <a:t>non-interpolating points (Béziers / Splines)</a:t>
            </a:r>
          </a:p>
          <a:p>
            <a:r>
              <a:rPr lang="en-US"/>
              <a:t>They're all equivalent anyway</a:t>
            </a:r>
          </a:p>
          <a:p>
            <a:pPr lvl="1"/>
            <a:r>
              <a:rPr lang="en-US"/>
              <a:t>And turn out to require cubic polynomials</a:t>
            </a:r>
          </a:p>
        </p:txBody>
      </p:sp>
    </p:spTree>
    <p:extLst>
      <p:ext uri="{BB962C8B-B14F-4D97-AF65-F5344CB8AC3E}">
        <p14:creationId xmlns:p14="http://schemas.microsoft.com/office/powerpoint/2010/main" val="7213408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Hermite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We want a curve that passes through 2 points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GB" b="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GB" b="0" i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/>
              </a:p>
              <a:p>
                <a:pPr lvl="2"/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GB" b="0" i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And has known </a:t>
                </a:r>
                <a:r>
                  <a:rPr lang="en-US" i="1"/>
                  <a:t>direction</a:t>
                </a:r>
                <a:r>
                  <a:rPr lang="en-US"/>
                  <a:t> vectors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GB" b="0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GB" b="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GB" b="0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25" r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7374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Hermite Examples</a:t>
            </a:r>
          </a:p>
        </p:txBody>
      </p:sp>
      <p:pic>
        <p:nvPicPr>
          <p:cNvPr id="304" name="hermit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971800"/>
            <a:ext cx="8523095" cy="5295882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8798768" y="8458200"/>
            <a:ext cx="1820764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/>
            </a:lvl1pPr>
          </a:lstStyle>
          <a:p>
            <a:r>
              <a:t>©T. Munzner, UBC</a:t>
            </a:r>
          </a:p>
        </p:txBody>
      </p:sp>
    </p:spTree>
    <p:extLst>
      <p:ext uri="{BB962C8B-B14F-4D97-AF65-F5344CB8AC3E}">
        <p14:creationId xmlns:p14="http://schemas.microsoft.com/office/powerpoint/2010/main" val="40631783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Hermite Example</a:t>
            </a:r>
          </a:p>
        </p:txBody>
      </p:sp>
      <p:pic>
        <p:nvPicPr>
          <p:cNvPr id="4" name="hermitecurv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6327" y="1366490"/>
            <a:ext cx="8812145" cy="66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56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Piecewise Hermites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We want to link them together</a:t>
                </a:r>
              </a:p>
              <a:p>
                <a:r>
                  <a:rPr lang="en-US"/>
                  <a:t>As we use line segments to build polygons</a:t>
                </a:r>
              </a:p>
              <a:p>
                <a:r>
                  <a:rPr lang="en-US"/>
                  <a:t>So we will assume we have a sequence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GB"/>
              </a:p>
              <a:p>
                <a:r>
                  <a:rPr lang="en-GB"/>
                  <a:t>We will assume points/vectors are repeated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67050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Cubic Hermite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0500" y="1511300"/>
                <a:ext cx="9144000" cy="7581900"/>
              </a:xfrm>
            </p:spPr>
            <p:txBody>
              <a:bodyPr/>
              <a:lstStyle/>
              <a:p>
                <a:r>
                  <a:rPr lang="en-US"/>
                  <a:t>Given by: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GB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>
                            <a:latin typeface="Cambria Math" charset="0"/>
                          </a:rPr>
                          <m:t>i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>
                            <a:latin typeface="Cambria Math" charset="0"/>
                          </a:rPr>
                          <m:t>i</m:t>
                        </m:r>
                        <m:r>
                          <a:rPr lang="en-GB" b="0" i="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GB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GB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GB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𝑖</m:t>
                        </m:r>
                        <m:r>
                          <a:rPr lang="en-GB" b="0" i="1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511300"/>
                <a:ext cx="9144000" cy="7581900"/>
              </a:xfrm>
              <a:blipFill rotWithShape="0">
                <a:blip r:embed="rId2"/>
                <a:stretch>
                  <a:fillRect l="-2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2578100"/>
            <a:ext cx="5073650" cy="55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5229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71" y="1582822"/>
            <a:ext cx="4645082" cy="2559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4349762"/>
            <a:ext cx="3959742" cy="194385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766946" y="4696053"/>
            <a:ext cx="403589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311" y="4678110"/>
            <a:ext cx="7614889" cy="1992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9190" y="6356826"/>
            <a:ext cx="5818917" cy="2821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146" y="1507509"/>
            <a:ext cx="4977490" cy="16965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719" y="2980284"/>
            <a:ext cx="5154249" cy="18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727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358900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Continuity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sz="half" idx="1"/>
          </p:nvPr>
        </p:nvSpPr>
        <p:spPr>
          <a:xfrm>
            <a:off x="1231900" y="2044700"/>
            <a:ext cx="10464800" cy="3276600"/>
          </a:xfrm>
          <a:prstGeom prst="rect">
            <a:avLst/>
          </a:prstGeom>
        </p:spPr>
        <p:txBody>
          <a:bodyPr/>
          <a:lstStyle/>
          <a:p>
            <a:pPr marL="1090258" indent="-480658">
              <a:tabLst>
                <a:tab pos="1511300" algn="l"/>
              </a:tabLst>
            </a:pPr>
            <a:r>
              <a:t>A continuous function </a:t>
            </a:r>
            <a:r>
              <a:rPr i="1"/>
              <a:t>f(x)</a:t>
            </a:r>
            <a:r>
              <a:t> satisfies:</a:t>
            </a:r>
          </a:p>
          <a:p>
            <a:pPr marL="1433158" lvl="1">
              <a:tabLst>
                <a:tab pos="1968500" algn="l"/>
              </a:tabLst>
            </a:pPr>
            <a:endParaRPr/>
          </a:p>
          <a:p>
            <a:pPr marL="1433158" lvl="1">
              <a:tabLst>
                <a:tab pos="1968500" algn="l"/>
              </a:tabLst>
            </a:pPr>
            <a:r>
              <a:t>Also called C</a:t>
            </a:r>
            <a:r>
              <a:rPr sz="3600" baseline="55555"/>
              <a:t>0</a:t>
            </a:r>
            <a:r>
              <a:t> continuous</a:t>
            </a:r>
          </a:p>
        </p:txBody>
      </p:sp>
      <p:pic>
        <p:nvPicPr>
          <p:cNvPr id="37" name="pasted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3175000"/>
            <a:ext cx="7416800" cy="10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disc_s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5499100"/>
            <a:ext cx="4421628" cy="3479802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1921371" y="6464300"/>
            <a:ext cx="3383558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Discontinuous</a:t>
            </a:r>
          </a:p>
        </p:txBody>
      </p:sp>
      <p:pic>
        <p:nvPicPr>
          <p:cNvPr id="40" name="sine_ba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5270500"/>
            <a:ext cx="5245097" cy="393382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7756673" y="6464300"/>
            <a:ext cx="2761954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28836313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dvAuto="0"/>
      <p:bldP spid="39" grpId="0" animBg="1" advAuto="0"/>
      <p:bldP spid="40" grpId="0" animBg="1" advAuto="0"/>
      <p:bldP spid="41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Finally!!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5892800"/>
            <a:ext cx="12623800" cy="3200400"/>
          </a:xfrm>
        </p:spPr>
        <p:txBody>
          <a:bodyPr/>
          <a:lstStyle/>
          <a:p>
            <a:r>
              <a:rPr lang="en-US"/>
              <a:t>Now we have something workable</a:t>
            </a:r>
          </a:p>
          <a:p>
            <a:pPr lvl="1"/>
            <a:r>
              <a:rPr lang="en-US"/>
              <a:t>interpolating, but uses vectors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06191"/>
            <a:ext cx="12267965" cy="32153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0600" y="4436015"/>
            <a:ext cx="312420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4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 Linotype" charset="0"/>
                <a:ea typeface="Gill Sans"/>
                <a:cs typeface="Gill Sans"/>
                <a:sym typeface="Gill Sans"/>
              </a:rPr>
              <a:t>Geometry matrix 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56400" y="4436015"/>
            <a:ext cx="312420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4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 Linotype" charset="0"/>
                <a:ea typeface="Gill Sans"/>
                <a:cs typeface="Gill Sans"/>
                <a:sym typeface="Gill Sans"/>
              </a:rPr>
              <a:t>Basis </a:t>
            </a:r>
          </a:p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4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 Linotype" charset="0"/>
                <a:ea typeface="Gill Sans"/>
                <a:cs typeface="Gill Sans"/>
                <a:sym typeface="Gill Sans"/>
              </a:rPr>
              <a:t>matrix M</a:t>
            </a:r>
          </a:p>
        </p:txBody>
      </p:sp>
    </p:spTree>
    <p:extLst>
      <p:ext uri="{BB962C8B-B14F-4D97-AF65-F5344CB8AC3E}">
        <p14:creationId xmlns:p14="http://schemas.microsoft.com/office/powerpoint/2010/main" val="17233238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Basis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6959600"/>
            <a:ext cx="12623800" cy="2133600"/>
          </a:xfrm>
        </p:spPr>
        <p:txBody>
          <a:bodyPr/>
          <a:lstStyle/>
          <a:p>
            <a:r>
              <a:rPr lang="en-US"/>
              <a:t>We can plot the </a:t>
            </a:r>
            <a:r>
              <a:rPr lang="en-US" i="1"/>
              <a:t>weight</a:t>
            </a:r>
            <a:r>
              <a:rPr lang="en-US"/>
              <a:t> of each point/vector</a:t>
            </a:r>
          </a:p>
          <a:p>
            <a:pPr lvl="1"/>
            <a:r>
              <a:rPr lang="en-US"/>
              <a:t>as a function of parameter </a:t>
            </a:r>
            <a:r>
              <a:rPr lang="en-US" i="1"/>
              <a:t>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149600"/>
            <a:ext cx="3403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730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Bézier Curves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Arbitrary polynomial degree</a:t>
            </a:r>
          </a:p>
          <a:p>
            <a:r>
              <a:rPr lang="en-US"/>
              <a:t>Cubic Béziers are equivalent to Hermites</a:t>
            </a:r>
          </a:p>
          <a:p>
            <a:pPr lvl="1"/>
            <a:r>
              <a:rPr lang="en-US"/>
              <a:t>And can be converted to/from them</a:t>
            </a:r>
          </a:p>
          <a:p>
            <a:r>
              <a:rPr lang="en-US"/>
              <a:t>But easier to implement</a:t>
            </a:r>
          </a:p>
          <a:p>
            <a:r>
              <a:rPr lang="en-US"/>
              <a:t>And easier to generalise</a:t>
            </a:r>
          </a:p>
        </p:txBody>
      </p:sp>
    </p:spTree>
    <p:extLst>
      <p:ext uri="{BB962C8B-B14F-4D97-AF65-F5344CB8AC3E}">
        <p14:creationId xmlns:p14="http://schemas.microsoft.com/office/powerpoint/2010/main" val="25086351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409700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Parametrization</a:t>
            </a:r>
          </a:p>
        </p:txBody>
      </p:sp>
      <p:sp>
        <p:nvSpPr>
          <p:cNvPr id="88" name="Shape 88"/>
          <p:cNvSpPr/>
          <p:nvPr/>
        </p:nvSpPr>
        <p:spPr>
          <a:xfrm>
            <a:off x="8700572" y="7556500"/>
            <a:ext cx="5462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</a:t>
            </a:r>
          </a:p>
        </p:txBody>
      </p:sp>
      <p:sp>
        <p:nvSpPr>
          <p:cNvPr id="89" name="Shape 89"/>
          <p:cNvSpPr/>
          <p:nvPr/>
        </p:nvSpPr>
        <p:spPr>
          <a:xfrm>
            <a:off x="3772972" y="7556500"/>
            <a:ext cx="5462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t=1</a:t>
            </a:r>
          </a:p>
        </p:txBody>
      </p:sp>
      <p:sp>
        <p:nvSpPr>
          <p:cNvPr id="90" name="Shape 90"/>
          <p:cNvSpPr/>
          <p:nvPr/>
        </p:nvSpPr>
        <p:spPr>
          <a:xfrm>
            <a:off x="6114460" y="7556500"/>
            <a:ext cx="76542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t=0.5</a:t>
            </a:r>
          </a:p>
        </p:txBody>
      </p:sp>
      <p:pic>
        <p:nvPicPr>
          <p:cNvPr id="91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2120900"/>
            <a:ext cx="5511800" cy="55118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3112572" y="1892300"/>
            <a:ext cx="5462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t=1</a:t>
            </a:r>
          </a:p>
        </p:txBody>
      </p:sp>
      <p:sp>
        <p:nvSpPr>
          <p:cNvPr id="93" name="Shape 93"/>
          <p:cNvSpPr/>
          <p:nvPr/>
        </p:nvSpPr>
        <p:spPr>
          <a:xfrm>
            <a:off x="3002960" y="4648200"/>
            <a:ext cx="76542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t=0.5</a:t>
            </a:r>
          </a:p>
        </p:txBody>
      </p:sp>
      <p:sp>
        <p:nvSpPr>
          <p:cNvPr id="94" name="Shape 94"/>
          <p:cNvSpPr/>
          <p:nvPr/>
        </p:nvSpPr>
        <p:spPr>
          <a:xfrm>
            <a:off x="3112572" y="7353300"/>
            <a:ext cx="5462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</a:t>
            </a:r>
          </a:p>
        </p:txBody>
      </p:sp>
      <p:sp>
        <p:nvSpPr>
          <p:cNvPr id="95" name="Shape 95"/>
          <p:cNvSpPr/>
          <p:nvPr/>
        </p:nvSpPr>
        <p:spPr>
          <a:xfrm>
            <a:off x="3632200" y="1968500"/>
            <a:ext cx="254000" cy="254000"/>
          </a:xfrm>
          <a:prstGeom prst="ellipse">
            <a:avLst/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1066800" algn="l"/>
              </a:tabLst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9093200" y="7454900"/>
            <a:ext cx="254000" cy="254000"/>
          </a:xfrm>
          <a:prstGeom prst="ellipse">
            <a:avLst/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1066800" algn="l"/>
              </a:tabLst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2" name="Group 102"/>
          <p:cNvGrpSpPr/>
          <p:nvPr/>
        </p:nvGrpSpPr>
        <p:grpSpPr>
          <a:xfrm>
            <a:off x="3963472" y="4648200"/>
            <a:ext cx="3060801" cy="2984500"/>
            <a:chOff x="0" y="0"/>
            <a:chExt cx="3060799" cy="2984500"/>
          </a:xfrm>
        </p:grpSpPr>
        <p:grpSp>
          <p:nvGrpSpPr>
            <p:cNvPr id="100" name="Group 100"/>
            <p:cNvGrpSpPr/>
            <p:nvPr/>
          </p:nvGrpSpPr>
          <p:grpSpPr>
            <a:xfrm>
              <a:off x="0" y="0"/>
              <a:ext cx="3060800" cy="2984500"/>
              <a:chOff x="0" y="0"/>
              <a:chExt cx="3060799" cy="2984500"/>
            </a:xfrm>
          </p:grpSpPr>
          <p:sp>
            <p:nvSpPr>
              <p:cNvPr id="97" name="Shape 97"/>
              <p:cNvSpPr/>
              <p:nvPr/>
            </p:nvSpPr>
            <p:spPr>
              <a:xfrm>
                <a:off x="1249288" y="1270000"/>
                <a:ext cx="765424" cy="457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lnSpc>
                    <a:spcPts val="2800"/>
                  </a:lnSpc>
                  <a:tabLst>
                    <a:tab pos="1066800" algn="l"/>
                  </a:tabLst>
                  <a:defRPr sz="2400"/>
                </a:lvl1pPr>
              </a:lstStyle>
              <a:p>
                <a:r>
                  <a:t>t=0.5</a:t>
                </a: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2514600" y="2527300"/>
                <a:ext cx="546200" cy="457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lnSpc>
                    <a:spcPts val="2800"/>
                  </a:lnSpc>
                  <a:tabLst>
                    <a:tab pos="1066800" algn="l"/>
                  </a:tabLst>
                  <a:defRPr sz="2400"/>
                </a:lvl1pPr>
              </a:lstStyle>
              <a:p>
                <a:r>
                  <a:t>t=0</a:t>
                </a:r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0" y="0"/>
                <a:ext cx="546200" cy="457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>
                  <a:lnSpc>
                    <a:spcPts val="2800"/>
                  </a:lnSpc>
                  <a:tabLst>
                    <a:tab pos="1066800" algn="l"/>
                  </a:tabLst>
                  <a:defRPr sz="2400"/>
                </a:lvl1pPr>
              </a:lstStyle>
              <a:p>
                <a:r>
                  <a:t>t=1</a:t>
                </a:r>
              </a:p>
            </p:txBody>
          </p:sp>
        </p:grpSp>
        <p:sp>
          <p:nvSpPr>
            <p:cNvPr id="101" name="Shape 101"/>
            <p:cNvSpPr/>
            <p:nvPr/>
          </p:nvSpPr>
          <p:spPr>
            <a:xfrm>
              <a:off x="1002227" y="1422400"/>
              <a:ext cx="254001" cy="2540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tabLst>
                  <a:tab pos="1066800" algn="l"/>
                </a:tabLst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560841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409700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Parametrization</a:t>
            </a:r>
          </a:p>
        </p:txBody>
      </p:sp>
      <p:sp>
        <p:nvSpPr>
          <p:cNvPr id="105" name="Shape 105"/>
          <p:cNvSpPr/>
          <p:nvPr/>
        </p:nvSpPr>
        <p:spPr>
          <a:xfrm>
            <a:off x="8941872" y="7543800"/>
            <a:ext cx="5462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</a:t>
            </a:r>
          </a:p>
        </p:txBody>
      </p:sp>
      <p:sp>
        <p:nvSpPr>
          <p:cNvPr id="106" name="Shape 106"/>
          <p:cNvSpPr/>
          <p:nvPr/>
        </p:nvSpPr>
        <p:spPr>
          <a:xfrm>
            <a:off x="3595172" y="7543800"/>
            <a:ext cx="5462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t=1</a:t>
            </a:r>
          </a:p>
        </p:txBody>
      </p:sp>
      <p:sp>
        <p:nvSpPr>
          <p:cNvPr id="107" name="Shape 107"/>
          <p:cNvSpPr/>
          <p:nvPr/>
        </p:nvSpPr>
        <p:spPr>
          <a:xfrm>
            <a:off x="6000160" y="7543800"/>
            <a:ext cx="76542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t=0.5</a:t>
            </a:r>
          </a:p>
        </p:txBody>
      </p:sp>
      <p:sp>
        <p:nvSpPr>
          <p:cNvPr id="108" name="Shape 108"/>
          <p:cNvSpPr/>
          <p:nvPr/>
        </p:nvSpPr>
        <p:spPr>
          <a:xfrm>
            <a:off x="3112572" y="1981200"/>
            <a:ext cx="5462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t=1</a:t>
            </a:r>
          </a:p>
        </p:txBody>
      </p:sp>
      <p:sp>
        <p:nvSpPr>
          <p:cNvPr id="109" name="Shape 109"/>
          <p:cNvSpPr/>
          <p:nvPr/>
        </p:nvSpPr>
        <p:spPr>
          <a:xfrm>
            <a:off x="2812460" y="4622800"/>
            <a:ext cx="76542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t=0.5</a:t>
            </a:r>
          </a:p>
        </p:txBody>
      </p:sp>
      <p:sp>
        <p:nvSpPr>
          <p:cNvPr id="110" name="Shape 110"/>
          <p:cNvSpPr/>
          <p:nvPr/>
        </p:nvSpPr>
        <p:spPr>
          <a:xfrm>
            <a:off x="3112572" y="7302500"/>
            <a:ext cx="5462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</a:t>
            </a:r>
          </a:p>
        </p:txBody>
      </p:sp>
      <p:pic>
        <p:nvPicPr>
          <p:cNvPr id="111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2120900"/>
            <a:ext cx="5511800" cy="551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7346360" y="7543800"/>
            <a:ext cx="91782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t=0.25</a:t>
            </a:r>
          </a:p>
        </p:txBody>
      </p:sp>
      <p:sp>
        <p:nvSpPr>
          <p:cNvPr id="113" name="Shape 113"/>
          <p:cNvSpPr/>
          <p:nvPr/>
        </p:nvSpPr>
        <p:spPr>
          <a:xfrm>
            <a:off x="4628560" y="7543800"/>
            <a:ext cx="91782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t=0.75</a:t>
            </a:r>
          </a:p>
        </p:txBody>
      </p:sp>
      <p:sp>
        <p:nvSpPr>
          <p:cNvPr id="114" name="Shape 114"/>
          <p:cNvSpPr/>
          <p:nvPr/>
        </p:nvSpPr>
        <p:spPr>
          <a:xfrm>
            <a:off x="2736260" y="3238500"/>
            <a:ext cx="91782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t=0.75</a:t>
            </a:r>
          </a:p>
        </p:txBody>
      </p:sp>
      <p:sp>
        <p:nvSpPr>
          <p:cNvPr id="115" name="Shape 115"/>
          <p:cNvSpPr/>
          <p:nvPr/>
        </p:nvSpPr>
        <p:spPr>
          <a:xfrm>
            <a:off x="2736260" y="5969000"/>
            <a:ext cx="91782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t=0.25</a:t>
            </a:r>
          </a:p>
        </p:txBody>
      </p:sp>
      <p:sp>
        <p:nvSpPr>
          <p:cNvPr id="116" name="Shape 116"/>
          <p:cNvSpPr/>
          <p:nvPr/>
        </p:nvSpPr>
        <p:spPr>
          <a:xfrm>
            <a:off x="5200060" y="5969000"/>
            <a:ext cx="76542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t=0.5</a:t>
            </a:r>
          </a:p>
        </p:txBody>
      </p:sp>
      <p:sp>
        <p:nvSpPr>
          <p:cNvPr id="117" name="Shape 117"/>
          <p:cNvSpPr/>
          <p:nvPr/>
        </p:nvSpPr>
        <p:spPr>
          <a:xfrm>
            <a:off x="6597060" y="6832600"/>
            <a:ext cx="91782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t=0.25</a:t>
            </a:r>
          </a:p>
        </p:txBody>
      </p:sp>
      <p:sp>
        <p:nvSpPr>
          <p:cNvPr id="118" name="Shape 118"/>
          <p:cNvSpPr/>
          <p:nvPr/>
        </p:nvSpPr>
        <p:spPr>
          <a:xfrm>
            <a:off x="4349160" y="4597400"/>
            <a:ext cx="91782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/>
            </a:lvl1pPr>
          </a:lstStyle>
          <a:p>
            <a:r>
              <a:t>t=0.75</a:t>
            </a:r>
          </a:p>
        </p:txBody>
      </p:sp>
      <p:sp>
        <p:nvSpPr>
          <p:cNvPr id="119" name="Shape 119"/>
          <p:cNvSpPr/>
          <p:nvPr/>
        </p:nvSpPr>
        <p:spPr>
          <a:xfrm>
            <a:off x="4965700" y="6070600"/>
            <a:ext cx="254000" cy="254000"/>
          </a:xfrm>
          <a:prstGeom prst="ellipse">
            <a:avLst/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1066800" algn="l"/>
              </a:tabLst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6375400" y="7010400"/>
            <a:ext cx="254000" cy="254000"/>
          </a:xfrm>
          <a:prstGeom prst="ellipse">
            <a:avLst/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1066800" algn="l"/>
              </a:tabLst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4089400" y="4724400"/>
            <a:ext cx="254000" cy="254000"/>
          </a:xfrm>
          <a:prstGeom prst="ellipse">
            <a:avLst/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1066800" algn="l"/>
              </a:tabLst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9093200" y="7454900"/>
            <a:ext cx="254000" cy="254000"/>
          </a:xfrm>
          <a:prstGeom prst="ellipse">
            <a:avLst/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1066800" algn="l"/>
              </a:tabLst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3632200" y="1968500"/>
            <a:ext cx="254000" cy="254000"/>
          </a:xfrm>
          <a:prstGeom prst="ellipse">
            <a:avLst/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1066800" algn="l"/>
              </a:tabLst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9266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Development</a:t>
            </a:r>
          </a:p>
        </p:txBody>
      </p:sp>
      <p:grpSp>
        <p:nvGrpSpPr>
          <p:cNvPr id="139" name="Group 139"/>
          <p:cNvGrpSpPr/>
          <p:nvPr/>
        </p:nvGrpSpPr>
        <p:grpSpPr>
          <a:xfrm>
            <a:off x="3378200" y="2400300"/>
            <a:ext cx="6159500" cy="6070600"/>
            <a:chOff x="0" y="0"/>
            <a:chExt cx="6159500" cy="6070600"/>
          </a:xfrm>
        </p:grpSpPr>
        <p:pic>
          <p:nvPicPr>
            <p:cNvPr id="129" name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800" y="152400"/>
              <a:ext cx="5511800" cy="5511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" name="Shape 130"/>
            <p:cNvSpPr/>
            <p:nvPr/>
          </p:nvSpPr>
          <p:spPr>
            <a:xfrm>
              <a:off x="444500" y="0"/>
              <a:ext cx="254000" cy="2540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tabLst>
                  <a:tab pos="1066800" algn="l"/>
                </a:tabLst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5905500" y="5486400"/>
              <a:ext cx="254000" cy="2540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tabLst>
                  <a:tab pos="1066800" algn="l"/>
                </a:tabLst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778000" y="4102100"/>
              <a:ext cx="254000" cy="2540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tabLst>
                  <a:tab pos="1066800" algn="l"/>
                </a:tabLst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3187700" y="5486400"/>
              <a:ext cx="254000" cy="2540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tabLst>
                  <a:tab pos="1066800" algn="l"/>
                </a:tabLst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444500" y="2781300"/>
              <a:ext cx="254000" cy="2540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tabLst>
                  <a:tab pos="1066800" algn="l"/>
                </a:tabLst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35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4600" y="4051300"/>
              <a:ext cx="406400" cy="35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dropped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1500" y="5715000"/>
              <a:ext cx="393700" cy="35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droppedImage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730500"/>
              <a:ext cx="393700" cy="35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droppedImage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9800" y="4013200"/>
              <a:ext cx="2819400" cy="419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68326727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Development</a:t>
            </a:r>
          </a:p>
        </p:txBody>
      </p:sp>
      <p:grpSp>
        <p:nvGrpSpPr>
          <p:cNvPr id="158" name="Group 158"/>
          <p:cNvGrpSpPr/>
          <p:nvPr/>
        </p:nvGrpSpPr>
        <p:grpSpPr>
          <a:xfrm>
            <a:off x="3378200" y="2349500"/>
            <a:ext cx="6235700" cy="6553200"/>
            <a:chOff x="0" y="0"/>
            <a:chExt cx="6235700" cy="6553200"/>
          </a:xfrm>
        </p:grpSpPr>
        <p:pic>
          <p:nvPicPr>
            <p:cNvPr id="142" name="dropped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1500" y="5765800"/>
              <a:ext cx="393700" cy="35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" name="dropped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8400" y="6134100"/>
              <a:ext cx="2819400" cy="419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" name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9300" y="5765800"/>
              <a:ext cx="406400" cy="35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droppedImage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5765800"/>
              <a:ext cx="381000" cy="35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7" name="Group 157"/>
            <p:cNvGrpSpPr/>
            <p:nvPr/>
          </p:nvGrpSpPr>
          <p:grpSpPr>
            <a:xfrm>
              <a:off x="0" y="0"/>
              <a:ext cx="6159500" cy="5791200"/>
              <a:chOff x="0" y="0"/>
              <a:chExt cx="6159500" cy="5791200"/>
            </a:xfrm>
          </p:grpSpPr>
          <p:pic>
            <p:nvPicPr>
              <p:cNvPr id="146" name="droppedImage.pdf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800" y="203200"/>
                <a:ext cx="5511800" cy="5511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7" name="Shape 147"/>
              <p:cNvSpPr/>
              <p:nvPr/>
            </p:nvSpPr>
            <p:spPr>
              <a:xfrm>
                <a:off x="444500" y="50800"/>
                <a:ext cx="254000" cy="254000"/>
              </a:xfrm>
              <a:prstGeom prst="ellipse">
                <a:avLst/>
              </a:prstGeom>
              <a:blipFill rotWithShape="1">
                <a:blip r:embed="rId7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5905500" y="5537200"/>
                <a:ext cx="254000" cy="254000"/>
              </a:xfrm>
              <a:prstGeom prst="ellipse">
                <a:avLst/>
              </a:prstGeom>
              <a:blipFill rotWithShape="1">
                <a:blip r:embed="rId7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1778000" y="4152900"/>
                <a:ext cx="254000" cy="254000"/>
              </a:xfrm>
              <a:prstGeom prst="ellipse">
                <a:avLst/>
              </a:prstGeom>
              <a:blipFill rotWithShape="1">
                <a:blip r:embed="rId7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3187700" y="5537200"/>
                <a:ext cx="254000" cy="254000"/>
              </a:xfrm>
              <a:prstGeom prst="ellipse">
                <a:avLst/>
              </a:prstGeom>
              <a:blipFill rotWithShape="1">
                <a:blip r:embed="rId7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44500" y="2832100"/>
                <a:ext cx="254000" cy="254000"/>
              </a:xfrm>
              <a:prstGeom prst="ellipse">
                <a:avLst/>
              </a:prstGeom>
              <a:blipFill rotWithShape="1">
                <a:blip r:embed="rId7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52" name="droppedImage.pdf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4600" y="4102100"/>
                <a:ext cx="406400" cy="355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3" name="dropped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2781300"/>
                <a:ext cx="393700" cy="355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" name="Shape 154"/>
              <p:cNvSpPr/>
              <p:nvPr/>
            </p:nvSpPr>
            <p:spPr>
              <a:xfrm>
                <a:off x="444500" y="5537200"/>
                <a:ext cx="254000" cy="254000"/>
              </a:xfrm>
              <a:prstGeom prst="ellipse">
                <a:avLst/>
              </a:prstGeom>
              <a:blipFill rotWithShape="1">
                <a:blip r:embed="rId7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tabLst>
                    <a:tab pos="1066800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55" name="dropped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6300" y="2743200"/>
                <a:ext cx="2794000" cy="4191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6" name="dropped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406400" cy="355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07799680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447800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Algebra</a:t>
            </a:r>
          </a:p>
        </p:txBody>
      </p:sp>
      <p:pic>
        <p:nvPicPr>
          <p:cNvPr id="161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108200"/>
            <a:ext cx="8242301" cy="64139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020512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346200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Table method</a:t>
            </a:r>
          </a:p>
        </p:txBody>
      </p:sp>
      <p:graphicFrame>
        <p:nvGraphicFramePr>
          <p:cNvPr id="164" name="Table 164"/>
          <p:cNvGraphicFramePr/>
          <p:nvPr/>
        </p:nvGraphicFramePr>
        <p:xfrm>
          <a:off x="1295400" y="2781300"/>
          <a:ext cx="11252200" cy="571500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3750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0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07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6533"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433FF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433FF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433FF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d=0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r>
                        <a:rPr>
                          <a:solidFill>
                            <a:srgbClr val="009051"/>
                          </a:solidFill>
                        </a:rPr>
                        <a:t>d=1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1800"/>
                      </a:pPr>
                      <a:r>
                        <a:rPr sz="3000">
                          <a:solidFill>
                            <a:srgbClr val="FF2600"/>
                          </a:solidFill>
                        </a:rPr>
                        <a:t>  
d=2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r>
                        <a:rPr>
                          <a:solidFill>
                            <a:srgbClr val="009051"/>
                          </a:solidFill>
                        </a:rPr>
                        <a:t>d=1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1800"/>
                      </a:pPr>
                      <a:r>
                        <a:rPr sz="3000">
                          <a:solidFill>
                            <a:srgbClr val="FF2600"/>
                          </a:solidFill>
                        </a:rPr>
                        <a:t>
d=2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1800"/>
                      </a:pPr>
                      <a:r>
                        <a:rPr sz="3000">
                          <a:solidFill>
                            <a:srgbClr val="FF2600"/>
                          </a:solidFill>
                        </a:rPr>
                        <a:t>
d=2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5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0" y="3556000"/>
            <a:ext cx="406400" cy="35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5448300"/>
            <a:ext cx="381000" cy="35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7353300"/>
            <a:ext cx="406400" cy="35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6921500" y="4122942"/>
            <a:ext cx="0" cy="113485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 flipH="1">
            <a:off x="2984499" y="4122942"/>
            <a:ext cx="1" cy="113485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 flipH="1">
            <a:off x="2984499" y="6040642"/>
            <a:ext cx="1" cy="113485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71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3517900"/>
            <a:ext cx="2895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3517900"/>
            <a:ext cx="28829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5410200"/>
            <a:ext cx="28829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600" y="4737100"/>
            <a:ext cx="139700" cy="22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600" y="4762500"/>
            <a:ext cx="139700" cy="22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8600" y="6642100"/>
            <a:ext cx="139700" cy="22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8489965" y="3733800"/>
            <a:ext cx="591081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18065" y="3733800"/>
            <a:ext cx="591081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718065" y="5626100"/>
            <a:ext cx="591081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80" name="dropped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3800" y="3835400"/>
            <a:ext cx="533400" cy="25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dropped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00" y="3835400"/>
            <a:ext cx="533400" cy="25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dropped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000" y="5702300"/>
            <a:ext cx="533400" cy="254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2629540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346200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Table method</a:t>
            </a:r>
          </a:p>
        </p:txBody>
      </p:sp>
      <p:graphicFrame>
        <p:nvGraphicFramePr>
          <p:cNvPr id="185" name="Table 185"/>
          <p:cNvGraphicFramePr/>
          <p:nvPr/>
        </p:nvGraphicFramePr>
        <p:xfrm>
          <a:off x="1295400" y="2781300"/>
          <a:ext cx="11252200" cy="5715000"/>
        </p:xfrm>
        <a:graphic>
          <a:graphicData uri="http://schemas.openxmlformats.org/drawingml/2006/table">
            <a:tbl>
              <a:tblPr>
                <a:tableStyleId>{8F44A2F1-9E1F-4B54-A3A2-5F16C0AD49E2}</a:tableStyleId>
              </a:tblPr>
              <a:tblGrid>
                <a:gridCol w="3750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0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07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6533"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433FF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433FF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433FF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d=0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r>
                        <a:rPr>
                          <a:solidFill>
                            <a:srgbClr val="009051"/>
                          </a:solidFill>
                        </a:rPr>
                        <a:t>d=1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1800"/>
                      </a:pPr>
                      <a:r>
                        <a:rPr sz="3000">
                          <a:solidFill>
                            <a:srgbClr val="FF2600"/>
                          </a:solidFill>
                        </a:rPr>
                        <a:t>  
d=2</a:t>
                      </a:r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>
                        <a:solidFill>
                          <a:srgbClr val="009051"/>
                        </a:solidFill>
                      </a:endParaRPr>
                    </a:p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r>
                        <a:rPr>
                          <a:solidFill>
                            <a:srgbClr val="009051"/>
                          </a:solidFill>
                        </a:rPr>
                        <a:t>d=1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1800"/>
                      </a:pPr>
                      <a:r>
                        <a:rPr sz="3000">
                          <a:solidFill>
                            <a:srgbClr val="FF2600"/>
                          </a:solidFill>
                        </a:rPr>
                        <a:t>
d=2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r"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1800"/>
                      </a:pPr>
                      <a:r>
                        <a:rPr sz="3000">
                          <a:solidFill>
                            <a:srgbClr val="FF2600"/>
                          </a:solidFill>
                        </a:rPr>
                        <a:t>
d=2</a:t>
                      </a:r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600"/>
                        </a:lnSpc>
                        <a:tabLst>
                          <a:tab pos="1066800" algn="l"/>
                        </a:tabLst>
                        <a:defRPr sz="3000"/>
                      </a:pPr>
                      <a:endParaRPr/>
                    </a:p>
                  </a:txBody>
                  <a:tcPr marL="38100" marR="38100" marT="38100" marB="38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00" y="3530600"/>
            <a:ext cx="990600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5448300"/>
            <a:ext cx="8128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7353300"/>
            <a:ext cx="977900" cy="31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6921500" y="4122942"/>
            <a:ext cx="0" cy="113485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 flipH="1">
            <a:off x="2984499" y="4122942"/>
            <a:ext cx="1" cy="113485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 flipH="1">
            <a:off x="2984499" y="6040642"/>
            <a:ext cx="1" cy="113485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92" name="temp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6642100"/>
            <a:ext cx="571500" cy="2667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8489965" y="3733800"/>
            <a:ext cx="591081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718065" y="3733800"/>
            <a:ext cx="591081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718065" y="5626100"/>
            <a:ext cx="591081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96" name="temp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4737100"/>
            <a:ext cx="571500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temp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4737100"/>
            <a:ext cx="571500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tem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600" y="5689600"/>
            <a:ext cx="571500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tem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600" y="3784600"/>
            <a:ext cx="571500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tem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800" y="3784600"/>
            <a:ext cx="571500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temp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5438">
            <a:off x="6464303" y="3632005"/>
            <a:ext cx="9779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temp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5438">
            <a:off x="2495012" y="5450111"/>
            <a:ext cx="9525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temp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5438">
            <a:off x="2507718" y="3595522"/>
            <a:ext cx="927101" cy="393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364890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 advAuto="0"/>
      <p:bldP spid="202" grpId="0" animBg="1" advAuto="0"/>
      <p:bldP spid="203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1041400" y="254000"/>
            <a:ext cx="10909300" cy="2438400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Continuous ≠ Smooth</a:t>
            </a:r>
          </a:p>
        </p:txBody>
      </p:sp>
      <p:sp>
        <p:nvSpPr>
          <p:cNvPr id="44" name="Shape 44"/>
          <p:cNvSpPr/>
          <p:nvPr/>
        </p:nvSpPr>
        <p:spPr>
          <a:xfrm>
            <a:off x="7467600" y="7302500"/>
            <a:ext cx="4196011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88900" algn="l">
              <a:tabLst>
                <a:tab pos="7366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Slope (derivative)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-88900" y="2425700"/>
            <a:ext cx="6527799" cy="6235700"/>
            <a:chOff x="0" y="0"/>
            <a:chExt cx="6527798" cy="6235700"/>
          </a:xfrm>
        </p:grpSpPr>
        <p:pic>
          <p:nvPicPr>
            <p:cNvPr id="45" name="sine_ba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527799" cy="48958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Shape 46"/>
            <p:cNvSpPr/>
            <p:nvPr/>
          </p:nvSpPr>
          <p:spPr>
            <a:xfrm>
              <a:off x="1854200" y="4787900"/>
              <a:ext cx="2789337" cy="144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88900" algn="l">
                <a:tabLst>
                  <a:tab pos="736600" algn="l"/>
                </a:tabLst>
                <a:defRPr>
                  <a:latin typeface="+mn-lt"/>
                  <a:ea typeface="+mn-ea"/>
                  <a:cs typeface="+mn-cs"/>
                  <a:sym typeface="Palatino"/>
                </a:defRPr>
              </a:pPr>
              <a:r>
                <a:t>Not </a:t>
              </a:r>
              <a:r>
                <a:rPr i="1"/>
                <a:t>smooth</a:t>
              </a:r>
            </a:p>
            <a:p>
              <a:pPr marL="88900" algn="l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t>	</a:t>
              </a:r>
              <a:r>
                <a:rPr i="0"/>
                <a:t>Why not?</a:t>
              </a:r>
            </a:p>
          </p:txBody>
        </p:sp>
      </p:grpSp>
      <p:sp>
        <p:nvSpPr>
          <p:cNvPr id="48" name="Shape 48"/>
          <p:cNvSpPr/>
          <p:nvPr/>
        </p:nvSpPr>
        <p:spPr>
          <a:xfrm>
            <a:off x="7467600" y="7988300"/>
            <a:ext cx="4700786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88900" algn="l">
              <a:tabLst>
                <a:tab pos="736600" algn="l"/>
              </a:tabLst>
              <a:defRPr i="1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slope is discontinuous</a:t>
            </a:r>
          </a:p>
        </p:txBody>
      </p:sp>
      <p:pic>
        <p:nvPicPr>
          <p:cNvPr id="49" name="sine_slop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2374900"/>
            <a:ext cx="6667497" cy="50006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9608550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 advAuto="0"/>
      <p:bldP spid="47" grpId="0" animBg="1" advAuto="0"/>
      <p:bldP spid="48" grpId="0" animBg="1" advAuto="0"/>
      <p:bldP spid="49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74800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In general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Shape 206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9902" y="1752600"/>
                <a:ext cx="12435798" cy="7912100"/>
              </a:xfrm>
              <a:prstGeom prst="rect">
                <a:avLst/>
              </a:prstGeom>
            </p:spPr>
            <p:txBody>
              <a:bodyPr/>
              <a:lstStyle/>
              <a:p>
                <a:pPr marL="1090258" indent="-480658">
                  <a:tabLst>
                    <a:tab pos="1587500" algn="l"/>
                  </a:tabLst>
                </a:pPr>
                <a:r>
                  <a:rPr lang="en-GB"/>
                  <a:t>Compute diagonals in descending order </a:t>
                </a:r>
                <a:r>
                  <a:rPr lang="en-GB" i="1"/>
                  <a:t>d</a:t>
                </a:r>
                <a:endParaRPr lang="en-GB"/>
              </a:p>
              <a:p>
                <a:pPr marL="1090258" indent="-480658">
                  <a:tabLst>
                    <a:tab pos="1587500" algn="l"/>
                  </a:tabLst>
                </a:pPr>
                <a:r>
                  <a:rPr lang="en-GB"/>
                  <a:t>Each entry is found by:</a:t>
                </a:r>
              </a:p>
              <a:p>
                <a:pPr marL="1090258" indent="-480658">
                  <a:tabLst>
                    <a:tab pos="1587500" algn="l"/>
                  </a:tabLst>
                </a:pPr>
                <a:endParaRPr lang="en-GB"/>
              </a:p>
              <a:p>
                <a:pPr marL="1090258" indent="-480658">
                  <a:tabLst>
                    <a:tab pos="1587500" algn="l"/>
                  </a:tabLst>
                </a:pPr>
                <a:r>
                  <a:rPr lang="en-GB"/>
                  <a:t>We stop when we 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endParaRPr lang="en-GB"/>
              </a:p>
              <a:p>
                <a:pPr marL="1090258" indent="-480658">
                  <a:tabLst>
                    <a:tab pos="1587500" algn="l"/>
                  </a:tabLst>
                </a:pPr>
                <a:r>
                  <a:rPr lang="en-GB"/>
                  <a:t>And draw it</a:t>
                </a:r>
              </a:p>
              <a:p>
                <a:pPr marL="1090258" indent="-480658">
                  <a:tabLst>
                    <a:tab pos="1587500" algn="l"/>
                  </a:tabLst>
                </a:pPr>
                <a:r>
                  <a:rPr lang="en-GB"/>
                  <a:t>Repeat for different values of </a:t>
                </a:r>
                <a:r>
                  <a:rPr lang="en-GB" i="1"/>
                  <a:t>t</a:t>
                </a:r>
                <a:endParaRPr i="1"/>
              </a:p>
            </p:txBody>
          </p:sp>
        </mc:Choice>
        <mc:Fallback>
          <p:sp>
            <p:nvSpPr>
              <p:cNvPr id="206" name="Shape 20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9902" y="1752600"/>
                <a:ext cx="12435798" cy="7912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773E2B-BFA5-7940-A7A8-3592492AB05C}"/>
                  </a:ext>
                </a:extLst>
              </p:cNvPr>
              <p:cNvSpPr txBox="1"/>
              <p:nvPr/>
            </p:nvSpPr>
            <p:spPr>
              <a:xfrm>
                <a:off x="1758136" y="4823420"/>
                <a:ext cx="8769003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𝑝</m:t>
                          </m:r>
                        </m:e>
                        <m:sub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𝑖</m:t>
                          </m:r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,</m:t>
                          </m:r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𝑗</m:t>
                          </m:r>
                        </m:sub>
                      </m:sSub>
                      <m:r>
                        <a:rPr kumimoji="0" lang="en-GB" sz="4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=</m:t>
                      </m:r>
                      <m:d>
                        <m:dPr>
                          <m:ctrlP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dPr>
                        <m:e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1−</m:t>
                          </m:r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𝑝</m:t>
                          </m:r>
                        </m:e>
                        <m:sub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𝑖</m:t>
                          </m:r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,</m:t>
                          </m:r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𝑗</m:t>
                          </m:r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+1</m:t>
                          </m:r>
                        </m:sub>
                      </m:sSub>
                      <m:r>
                        <a:rPr kumimoji="0" lang="en-GB" sz="4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+</m:t>
                      </m:r>
                      <m:r>
                        <a:rPr kumimoji="0" lang="en-GB" sz="4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𝑡</m:t>
                      </m:r>
                      <m:sSub>
                        <m:sSubPr>
                          <m:ctrlP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sSubPr>
                        <m:e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𝑝</m:t>
                          </m:r>
                        </m:e>
                        <m:sub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𝑖</m:t>
                          </m:r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+1,</m:t>
                          </m:r>
                          <m:r>
                            <a:rPr kumimoji="0" lang="en-GB" sz="40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𝑗</m:t>
                          </m:r>
                        </m:sub>
                      </m:sSub>
                      <m:r>
                        <a:rPr kumimoji="0" lang="en-GB" sz="4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  :</m:t>
                      </m:r>
                      <m:r>
                        <a:rPr kumimoji="0" lang="en-GB" sz="4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𝑖</m:t>
                      </m:r>
                      <m:r>
                        <a:rPr kumimoji="0" lang="en-GB" sz="4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+</m:t>
                      </m:r>
                      <m:r>
                        <a:rPr kumimoji="0" lang="en-GB" sz="4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𝑗</m:t>
                      </m:r>
                      <m:r>
                        <a:rPr kumimoji="0" lang="en-GB" sz="4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=</m:t>
                      </m:r>
                      <m:r>
                        <a:rPr kumimoji="0" lang="en-GB" sz="40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𝑑</m:t>
                      </m:r>
                    </m:oMath>
                  </m:oMathPara>
                </a14:m>
                <a:endParaRPr kumimoji="0" lang="en-US" sz="4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773E2B-BFA5-7940-A7A8-3592492AB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136" y="4823420"/>
                <a:ext cx="8769003" cy="615553"/>
              </a:xfrm>
              <a:prstGeom prst="rect">
                <a:avLst/>
              </a:prstGeom>
              <a:blipFill>
                <a:blip r:embed="rId3"/>
                <a:stretch>
                  <a:fillRect l="-1449" t="-12245" b="-3265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133091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xfrm>
            <a:off x="939800" y="254000"/>
            <a:ext cx="11125200" cy="1435100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de Casteljau Algorithm</a:t>
            </a:r>
          </a:p>
        </p:txBody>
      </p:sp>
      <p:sp>
        <p:nvSpPr>
          <p:cNvPr id="211" name="Shape 211"/>
          <p:cNvSpPr/>
          <p:nvPr/>
        </p:nvSpPr>
        <p:spPr>
          <a:xfrm>
            <a:off x="953566" y="2641600"/>
            <a:ext cx="11087101" cy="568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int N_PTS = 3;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Point bezPoints[N_PTS][N_PTS];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void DrawBezier()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{ // DrawBezier()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for (float t = 0.0; t &lt;= 1.0; t += 0.01)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{ // parameter loop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for (int diag = N_PTS-2; diag &gt;= 0; diag--)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  { // diagonal loop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  for (int i = 0; i &lt;= diag; i++)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     { // i loop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     int j = diag - i;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     bezPoints[i][j] = (1.0-t)*bezPoints[i][j+1] + t*bezPoints[i+1][j];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     } // i loop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  } // diagonal loop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  // set the pixel for this parameter value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  SetPixel(bezPoints[0][0];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  } // parameter loop</a:t>
            </a:r>
          </a:p>
          <a:p>
            <a:pPr algn="l">
              <a:lnSpc>
                <a:spcPts val="2100"/>
              </a:lnSpc>
              <a:tabLst>
                <a:tab pos="1066800" algn="l"/>
              </a:tabLst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  } // DrawBezier()</a:t>
            </a:r>
          </a:p>
        </p:txBody>
      </p:sp>
    </p:spTree>
    <p:extLst>
      <p:ext uri="{BB962C8B-B14F-4D97-AF65-F5344CB8AC3E}">
        <p14:creationId xmlns:p14="http://schemas.microsoft.com/office/powerpoint/2010/main" val="302136294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965200" y="254000"/>
            <a:ext cx="11061700" cy="1409700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de Casteljau Example</a:t>
            </a:r>
          </a:p>
        </p:txBody>
      </p:sp>
      <p:pic>
        <p:nvPicPr>
          <p:cNvPr id="2" name="bez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850" y="2100263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517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Bézier Control Polygons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half" idx="1"/>
          </p:nvPr>
        </p:nvSpPr>
        <p:spPr>
          <a:xfrm>
            <a:off x="0" y="1511300"/>
            <a:ext cx="6045200" cy="7581900"/>
          </a:xfrm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The points are the control points</a:t>
            </a:r>
          </a:p>
          <a:p>
            <a:pPr>
              <a:tabLst>
                <a:tab pos="1587500" algn="l"/>
              </a:tabLst>
            </a:pPr>
            <a:r>
              <a:t>The lines are the control polygon</a:t>
            </a:r>
          </a:p>
          <a:p>
            <a:pPr lvl="1">
              <a:tabLst>
                <a:tab pos="2044700" algn="l"/>
              </a:tabLst>
            </a:pPr>
            <a:r>
              <a:t>although they're actually a polyline</a:t>
            </a:r>
          </a:p>
        </p:txBody>
      </p:sp>
      <p:pic>
        <p:nvPicPr>
          <p:cNvPr id="221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2235200"/>
            <a:ext cx="6502400" cy="6781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7473001" y="3644900"/>
            <a:ext cx="1000684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Control 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Point</a:t>
            </a:r>
          </a:p>
        </p:txBody>
      </p:sp>
      <p:sp>
        <p:nvSpPr>
          <p:cNvPr id="223" name="Shape 223"/>
          <p:cNvSpPr/>
          <p:nvPr/>
        </p:nvSpPr>
        <p:spPr>
          <a:xfrm>
            <a:off x="10029824" y="3644900"/>
            <a:ext cx="1000685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Control 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Point</a:t>
            </a:r>
          </a:p>
        </p:txBody>
      </p:sp>
      <p:sp>
        <p:nvSpPr>
          <p:cNvPr id="224" name="Shape 224"/>
          <p:cNvSpPr/>
          <p:nvPr/>
        </p:nvSpPr>
        <p:spPr>
          <a:xfrm>
            <a:off x="7477124" y="7086600"/>
            <a:ext cx="1000685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Control 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Point</a:t>
            </a:r>
          </a:p>
        </p:txBody>
      </p:sp>
      <p:sp>
        <p:nvSpPr>
          <p:cNvPr id="225" name="Shape 225"/>
          <p:cNvSpPr/>
          <p:nvPr/>
        </p:nvSpPr>
        <p:spPr>
          <a:xfrm>
            <a:off x="10029824" y="7086600"/>
            <a:ext cx="1000685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Control 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Point</a:t>
            </a:r>
          </a:p>
        </p:txBody>
      </p:sp>
      <p:sp>
        <p:nvSpPr>
          <p:cNvPr id="226" name="Shape 226"/>
          <p:cNvSpPr/>
          <p:nvPr/>
        </p:nvSpPr>
        <p:spPr>
          <a:xfrm>
            <a:off x="9788524" y="4953000"/>
            <a:ext cx="1000685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Control 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Polygon</a:t>
            </a:r>
          </a:p>
        </p:txBody>
      </p:sp>
      <p:sp>
        <p:nvSpPr>
          <p:cNvPr id="227" name="Shape 227"/>
          <p:cNvSpPr/>
          <p:nvPr/>
        </p:nvSpPr>
        <p:spPr>
          <a:xfrm>
            <a:off x="8262658" y="4686300"/>
            <a:ext cx="801217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Bézier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Curve</a:t>
            </a:r>
          </a:p>
        </p:txBody>
      </p:sp>
    </p:spTree>
    <p:extLst>
      <p:ext uri="{BB962C8B-B14F-4D97-AF65-F5344CB8AC3E}">
        <p14:creationId xmlns:p14="http://schemas.microsoft.com/office/powerpoint/2010/main" val="1663619685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Bézier Convex Hull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sz="half" idx="1"/>
          </p:nvPr>
        </p:nvSpPr>
        <p:spPr>
          <a:xfrm>
            <a:off x="152400" y="1574800"/>
            <a:ext cx="5981700" cy="7581900"/>
          </a:xfrm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Bézier uses linear interpolation</a:t>
            </a:r>
          </a:p>
          <a:p>
            <a:pPr lvl="1">
              <a:tabLst>
                <a:tab pos="2044700" algn="l"/>
              </a:tabLst>
            </a:pPr>
            <a:r>
              <a:t>i.e. along lines</a:t>
            </a:r>
          </a:p>
          <a:p>
            <a:pPr>
              <a:tabLst>
                <a:tab pos="1587500" algn="l"/>
              </a:tabLst>
            </a:pPr>
            <a:r>
              <a:t>Which means:</a:t>
            </a:r>
          </a:p>
          <a:p>
            <a:pPr lvl="1">
              <a:tabLst>
                <a:tab pos="2044700" algn="l"/>
              </a:tabLst>
            </a:pPr>
            <a:r>
              <a:t>it's bounded</a:t>
            </a:r>
          </a:p>
          <a:p>
            <a:pPr lvl="1">
              <a:tabLst>
                <a:tab pos="2044700" algn="l"/>
              </a:tabLst>
            </a:pPr>
            <a:r>
              <a:t>by the convex hull</a:t>
            </a:r>
          </a:p>
        </p:txBody>
      </p:sp>
      <p:pic>
        <p:nvPicPr>
          <p:cNvPr id="257" name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1803400"/>
            <a:ext cx="6502400" cy="67818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7473001" y="3276600"/>
            <a:ext cx="1000684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Control 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Point</a:t>
            </a:r>
          </a:p>
        </p:txBody>
      </p:sp>
      <p:sp>
        <p:nvSpPr>
          <p:cNvPr id="259" name="Shape 259"/>
          <p:cNvSpPr/>
          <p:nvPr/>
        </p:nvSpPr>
        <p:spPr>
          <a:xfrm>
            <a:off x="10029824" y="3276600"/>
            <a:ext cx="1000685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Control 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Point</a:t>
            </a:r>
          </a:p>
        </p:txBody>
      </p:sp>
      <p:sp>
        <p:nvSpPr>
          <p:cNvPr id="260" name="Shape 260"/>
          <p:cNvSpPr/>
          <p:nvPr/>
        </p:nvSpPr>
        <p:spPr>
          <a:xfrm>
            <a:off x="7477124" y="6718300"/>
            <a:ext cx="1000685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Control 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Point</a:t>
            </a:r>
          </a:p>
        </p:txBody>
      </p:sp>
      <p:sp>
        <p:nvSpPr>
          <p:cNvPr id="261" name="Shape 261"/>
          <p:cNvSpPr/>
          <p:nvPr/>
        </p:nvSpPr>
        <p:spPr>
          <a:xfrm>
            <a:off x="10029824" y="6718300"/>
            <a:ext cx="1000685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Control 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Point</a:t>
            </a:r>
          </a:p>
        </p:txBody>
      </p:sp>
      <p:sp>
        <p:nvSpPr>
          <p:cNvPr id="262" name="Shape 262"/>
          <p:cNvSpPr/>
          <p:nvPr/>
        </p:nvSpPr>
        <p:spPr>
          <a:xfrm>
            <a:off x="9788524" y="4584700"/>
            <a:ext cx="1000685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Control 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Polygon</a:t>
            </a:r>
          </a:p>
        </p:txBody>
      </p:sp>
      <p:sp>
        <p:nvSpPr>
          <p:cNvPr id="263" name="Shape 263"/>
          <p:cNvSpPr/>
          <p:nvPr/>
        </p:nvSpPr>
        <p:spPr>
          <a:xfrm>
            <a:off x="8262658" y="4318000"/>
            <a:ext cx="801217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Bézier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Curve</a:t>
            </a:r>
          </a:p>
        </p:txBody>
      </p:sp>
      <p:sp>
        <p:nvSpPr>
          <p:cNvPr id="264" name="Shape 264"/>
          <p:cNvSpPr/>
          <p:nvPr/>
        </p:nvSpPr>
        <p:spPr>
          <a:xfrm>
            <a:off x="10862406" y="5524500"/>
            <a:ext cx="947999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Convex</a:t>
            </a:r>
          </a:p>
          <a:p>
            <a: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pPr>
            <a:r>
              <a:t>Hull</a:t>
            </a:r>
          </a:p>
        </p:txBody>
      </p:sp>
    </p:spTree>
    <p:extLst>
      <p:ext uri="{BB962C8B-B14F-4D97-AF65-F5344CB8AC3E}">
        <p14:creationId xmlns:p14="http://schemas.microsoft.com/office/powerpoint/2010/main" val="20277546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Properties of Béziers</a:t>
            </a:r>
          </a:p>
        </p:txBody>
      </p:sp>
      <p:sp>
        <p:nvSpPr>
          <p:cNvPr id="267" name="Shape 267"/>
          <p:cNvSpPr>
            <a:spLocks noGrp="1"/>
          </p:cNvSpPr>
          <p:nvPr>
            <p:ph type="body" idx="1"/>
          </p:nvPr>
        </p:nvSpPr>
        <p:spPr>
          <a:xfrm>
            <a:off x="990600" y="1485900"/>
            <a:ext cx="11036300" cy="7581900"/>
          </a:xfrm>
          <a:prstGeom prst="rect">
            <a:avLst/>
          </a:prstGeom>
        </p:spPr>
        <p:txBody>
          <a:bodyPr/>
          <a:lstStyle/>
          <a:p>
            <a:pPr marL="1090258" indent="-480658">
              <a:tabLst>
                <a:tab pos="1587500" algn="l"/>
              </a:tabLst>
            </a:pPr>
            <a:r>
              <a:t>Smooth - C</a:t>
            </a:r>
            <a:r>
              <a:rPr baseline="31999"/>
              <a:t>∞ </a:t>
            </a:r>
          </a:p>
          <a:p>
            <a:pPr marL="1090258" indent="-480658">
              <a:tabLst>
                <a:tab pos="1587500" algn="l"/>
              </a:tabLst>
            </a:pPr>
            <a:r>
              <a:t>Interpolate through endpoints</a:t>
            </a:r>
          </a:p>
          <a:p>
            <a:pPr marL="1090258" indent="-480658">
              <a:tabLst>
                <a:tab pos="1587500" algn="l"/>
              </a:tabLst>
            </a:pPr>
            <a:r>
              <a:t>Bounded - convex hull property</a:t>
            </a:r>
          </a:p>
          <a:p>
            <a:pPr marL="1090258" indent="-480658">
              <a:tabLst>
                <a:tab pos="1587500" algn="l"/>
              </a:tabLst>
            </a:pPr>
            <a:r>
              <a:t>Efficient - repeated linear interpolation</a:t>
            </a:r>
          </a:p>
          <a:p>
            <a:pPr marL="1090258" indent="-480658">
              <a:tabLst>
                <a:tab pos="1587500" algn="l"/>
              </a:tabLst>
            </a:pPr>
            <a:r>
              <a:t>Numerically stable</a:t>
            </a:r>
          </a:p>
          <a:p>
            <a:pPr marL="1090258" indent="-480658">
              <a:tabLst>
                <a:tab pos="1587500" algn="l"/>
              </a:tabLst>
            </a:pPr>
            <a:r>
              <a:t>Easy to control</a:t>
            </a:r>
          </a:p>
        </p:txBody>
      </p:sp>
    </p:spTree>
    <p:extLst>
      <p:ext uri="{BB962C8B-B14F-4D97-AF65-F5344CB8AC3E}">
        <p14:creationId xmlns:p14="http://schemas.microsoft.com/office/powerpoint/2010/main" val="2138243341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Some Examples</a:t>
            </a:r>
          </a:p>
        </p:txBody>
      </p:sp>
      <p:pic>
        <p:nvPicPr>
          <p:cNvPr id="270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>
            <a:off x="2667000" y="1841499"/>
            <a:ext cx="7682586" cy="630872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9548068" y="8432800"/>
            <a:ext cx="1820764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/>
            </a:lvl1pPr>
          </a:lstStyle>
          <a:p>
            <a:r>
              <a:t>©T. Munzner, UBC</a:t>
            </a:r>
          </a:p>
        </p:txBody>
      </p:sp>
    </p:spTree>
    <p:extLst>
      <p:ext uri="{BB962C8B-B14F-4D97-AF65-F5344CB8AC3E}">
        <p14:creationId xmlns:p14="http://schemas.microsoft.com/office/powerpoint/2010/main" val="1464483289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asted1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1282700"/>
            <a:ext cx="6502400" cy="650240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Piecewise Béziers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177800" y="2070100"/>
            <a:ext cx="6451600" cy="7099300"/>
          </a:xfrm>
          <a:prstGeom prst="rect">
            <a:avLst/>
          </a:prstGeom>
        </p:spPr>
        <p:txBody>
          <a:bodyPr/>
          <a:lstStyle/>
          <a:p>
            <a:pPr marL="1090258" indent="-480658">
              <a:tabLst>
                <a:tab pos="1511300" algn="l"/>
              </a:tabLst>
            </a:pPr>
            <a:r>
              <a:t>Convenient, but</a:t>
            </a:r>
          </a:p>
          <a:p>
            <a:pPr marL="1433158" lvl="1">
              <a:tabLst>
                <a:tab pos="1968500" algn="l"/>
              </a:tabLst>
              <a:defRPr i="1"/>
            </a:pPr>
            <a:r>
              <a:rPr i="0"/>
              <a:t>not</a:t>
            </a:r>
            <a:r>
              <a:t> C</a:t>
            </a:r>
            <a:r>
              <a:rPr sz="3600" baseline="55555"/>
              <a:t>1 </a:t>
            </a:r>
            <a:r>
              <a:rPr i="0"/>
              <a:t>continuous</a:t>
            </a:r>
            <a:r>
              <a:rPr sz="3600" i="0"/>
              <a:t> </a:t>
            </a:r>
          </a:p>
          <a:p>
            <a:pPr marL="1433158" lvl="1">
              <a:tabLst>
                <a:tab pos="1968500" algn="l"/>
              </a:tabLst>
            </a:pPr>
            <a:r>
              <a:t>we want slopes to match</a:t>
            </a:r>
            <a:endParaRPr lang="en-GB"/>
          </a:p>
          <a:p>
            <a:pPr marL="1433158" lvl="1">
              <a:tabLst>
                <a:tab pos="1968500" algn="l"/>
              </a:tabLst>
            </a:pPr>
            <a:r>
              <a:rPr lang="en-GB"/>
              <a:t>unless we </a:t>
            </a:r>
            <a:r>
              <a:rPr lang="en-GB" i="1"/>
              <a:t>want</a:t>
            </a:r>
            <a:r>
              <a:rPr lang="en-GB"/>
              <a:t> sharp turns/corners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5002837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BezierSpe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434" y="1041400"/>
            <a:ext cx="4216400" cy="31623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Cubic Bézier Curves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half" idx="1"/>
          </p:nvPr>
        </p:nvSpPr>
        <p:spPr>
          <a:xfrm>
            <a:off x="0" y="2641600"/>
            <a:ext cx="10871200" cy="3416300"/>
          </a:xfrm>
          <a:prstGeom prst="rect">
            <a:avLst/>
          </a:prstGeom>
        </p:spPr>
        <p:txBody>
          <a:bodyPr/>
          <a:lstStyle/>
          <a:p>
            <a:pPr marL="1090258" indent="-480658">
              <a:tabLst>
                <a:tab pos="1511300" algn="l"/>
              </a:tabLst>
            </a:pPr>
            <a:r>
              <a:t>Curves defined by </a:t>
            </a:r>
            <a:r>
              <a:rPr i="1"/>
              <a:t>4</a:t>
            </a:r>
            <a:r>
              <a:t> points</a:t>
            </a:r>
          </a:p>
          <a:p>
            <a:pPr marL="1090258" indent="-480658">
              <a:tabLst>
                <a:tab pos="1511300" algn="l"/>
              </a:tabLst>
            </a:pPr>
            <a:r>
              <a:t>Curve passes through two points</a:t>
            </a:r>
          </a:p>
          <a:p>
            <a:pPr marL="1433158" lvl="1">
              <a:tabLst>
                <a:tab pos="1968500" algn="l"/>
              </a:tabLst>
            </a:pPr>
            <a:r>
              <a:t>contained in </a:t>
            </a:r>
            <a:r>
              <a:rPr i="1"/>
              <a:t>convex hull</a:t>
            </a:r>
            <a:r>
              <a:t> of points</a:t>
            </a:r>
          </a:p>
        </p:txBody>
      </p:sp>
      <p:sp>
        <p:nvSpPr>
          <p:cNvPr id="287" name="Shape 287"/>
          <p:cNvSpPr/>
          <p:nvPr/>
        </p:nvSpPr>
        <p:spPr>
          <a:xfrm>
            <a:off x="10993536" y="3981450"/>
            <a:ext cx="1820764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/>
            </a:lvl1pPr>
          </a:lstStyle>
          <a:p>
            <a:r>
              <a:t>©T. Munzner, UBC</a:t>
            </a:r>
          </a:p>
        </p:txBody>
      </p:sp>
      <p:pic>
        <p:nvPicPr>
          <p:cNvPr id="288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6172200"/>
            <a:ext cx="6489700" cy="1816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2244071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549400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Conversion</a:t>
            </a:r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xfrm>
            <a:off x="1269999" y="1841500"/>
            <a:ext cx="11209867" cy="1168400"/>
          </a:xfrm>
          <a:prstGeom prst="rect">
            <a:avLst/>
          </a:prstGeom>
        </p:spPr>
        <p:txBody>
          <a:bodyPr/>
          <a:lstStyle>
            <a:lvl1pPr marL="1090258" indent="-480658">
              <a:tabLst>
                <a:tab pos="1587500" algn="l"/>
              </a:tabLst>
            </a:lvl1pPr>
          </a:lstStyle>
          <a:p>
            <a:r>
              <a:rPr dirty="0"/>
              <a:t>Hermites can be converted to Béziers</a:t>
            </a:r>
          </a:p>
        </p:txBody>
      </p:sp>
      <p:pic>
        <p:nvPicPr>
          <p:cNvPr id="309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3022600"/>
            <a:ext cx="12827000" cy="5702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325499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tabLst>
                <a:tab pos="1219200" algn="l"/>
              </a:tabLst>
            </a:pPr>
            <a:r>
              <a:t>C</a:t>
            </a:r>
            <a:r>
              <a:rPr sz="6400" baseline="50000"/>
              <a:t>n</a:t>
            </a:r>
            <a:r>
              <a:t> Continuity</a:t>
            </a:r>
          </a:p>
        </p:txBody>
      </p:sp>
      <p:pic>
        <p:nvPicPr>
          <p:cNvPr id="52" name="sine_b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6" y="3115294"/>
            <a:ext cx="6248404" cy="4686303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1649015" y="7556500"/>
            <a:ext cx="3532585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88900" algn="l">
              <a:tabLst>
                <a:tab pos="736600" algn="l"/>
              </a:tabLst>
              <a:defRPr i="1">
                <a:latin typeface="+mn-lt"/>
                <a:ea typeface="+mn-ea"/>
                <a:cs typeface="+mn-cs"/>
                <a:sym typeface="Palatino"/>
              </a:defRPr>
            </a:pPr>
            <a:r>
              <a:t>C</a:t>
            </a:r>
            <a:r>
              <a:rPr sz="3600" baseline="55555"/>
              <a:t>0 </a:t>
            </a:r>
            <a:r>
              <a:rPr i="0"/>
              <a:t>Continuous</a:t>
            </a:r>
          </a:p>
        </p:txBody>
      </p:sp>
      <p:pic>
        <p:nvPicPr>
          <p:cNvPr id="54" name="pasted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0" y="2369791"/>
            <a:ext cx="9156700" cy="116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sine_goo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96" y="3115294"/>
            <a:ext cx="6337304" cy="47529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" name="Group 58"/>
          <p:cNvGrpSpPr/>
          <p:nvPr/>
        </p:nvGrpSpPr>
        <p:grpSpPr>
          <a:xfrm>
            <a:off x="7872014" y="7556500"/>
            <a:ext cx="3532586" cy="1712020"/>
            <a:chOff x="61514" y="673100"/>
            <a:chExt cx="3532585" cy="1712019"/>
          </a:xfrm>
        </p:grpSpPr>
        <p:sp>
          <p:nvSpPr>
            <p:cNvPr id="56" name="Shape 56"/>
            <p:cNvSpPr/>
            <p:nvPr/>
          </p:nvSpPr>
          <p:spPr>
            <a:xfrm>
              <a:off x="61514" y="673100"/>
              <a:ext cx="3532585" cy="9792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marL="88900" algn="l">
                <a:tabLst>
                  <a:tab pos="736600" algn="l"/>
                </a:tabLst>
                <a:defRPr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t>C</a:t>
              </a:r>
              <a:r>
                <a:rPr sz="3600" baseline="55555"/>
                <a:t>1 </a:t>
              </a:r>
              <a:r>
                <a:rPr i="0"/>
                <a:t>Continuous</a:t>
              </a:r>
            </a:p>
          </p:txBody>
        </p:sp>
        <p:sp>
          <p:nvSpPr>
            <p:cNvPr id="57" name="Shape 57"/>
            <p:cNvSpPr/>
            <p:nvPr/>
          </p:nvSpPr>
          <p:spPr>
            <a:xfrm>
              <a:off x="450847" y="1405829"/>
              <a:ext cx="2768600" cy="9792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88900" algn="l">
                <a:tabLst>
                  <a:tab pos="736600" algn="l"/>
                  <a:tab pos="2794000" algn="l"/>
                </a:tabLst>
                <a:defRPr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t>actually C</a:t>
              </a:r>
              <a:r>
                <a:rPr sz="3600" baseline="55555"/>
                <a:t>∞</a:t>
              </a:r>
            </a:p>
          </p:txBody>
        </p:sp>
      </p:grpSp>
      <p:sp>
        <p:nvSpPr>
          <p:cNvPr id="59" name="Shape 59"/>
          <p:cNvSpPr>
            <a:spLocks noGrp="1"/>
          </p:cNvSpPr>
          <p:nvPr>
            <p:ph type="body" sz="half" idx="1"/>
          </p:nvPr>
        </p:nvSpPr>
        <p:spPr>
          <a:xfrm>
            <a:off x="1250950" y="1397000"/>
            <a:ext cx="10464800" cy="807691"/>
          </a:xfrm>
          <a:prstGeom prst="rect">
            <a:avLst/>
          </a:prstGeom>
        </p:spPr>
        <p:txBody>
          <a:bodyPr/>
          <a:lstStyle/>
          <a:p>
            <a:pPr marL="1090258" indent="-480658">
              <a:tabLst>
                <a:tab pos="1511300" algn="l"/>
              </a:tabLst>
            </a:pPr>
            <a:r>
              <a:t>A function </a:t>
            </a:r>
            <a:r>
              <a:rPr i="1"/>
              <a:t>f(x)</a:t>
            </a:r>
            <a:r>
              <a:t> is </a:t>
            </a:r>
            <a:r>
              <a:rPr i="1"/>
              <a:t>C</a:t>
            </a:r>
            <a:r>
              <a:rPr sz="3600" i="1" baseline="55555"/>
              <a:t>n</a:t>
            </a:r>
            <a:r>
              <a:rPr i="1"/>
              <a:t> continuous</a:t>
            </a:r>
            <a:r>
              <a:t> if:</a:t>
            </a:r>
          </a:p>
        </p:txBody>
      </p:sp>
    </p:spTree>
    <p:extLst>
      <p:ext uri="{BB962C8B-B14F-4D97-AF65-F5344CB8AC3E}">
        <p14:creationId xmlns:p14="http://schemas.microsoft.com/office/powerpoint/2010/main" val="177895711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 advAuto="0"/>
      <p:bldP spid="53" grpId="0" animBg="1" advAuto="0"/>
      <p:bldP spid="55" grpId="0" animBg="1" advAuto="0"/>
      <p:bldP spid="58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Catmull-Rom Splines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Basically a fixed form of Hermites</a:t>
                </a:r>
              </a:p>
              <a:p>
                <a:r>
                  <a:rPr lang="en-US"/>
                  <a:t>Interpolate through </a:t>
                </a:r>
                <a:r>
                  <a:rPr lang="en-US" i="1"/>
                  <a:t>every</a:t>
                </a:r>
                <a:r>
                  <a:rPr lang="en-US"/>
                  <a:t> point</a:t>
                </a:r>
              </a:p>
              <a:p>
                <a:r>
                  <a:rPr lang="en-US"/>
                  <a:t>Vectors chosen are based on the points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GB" b="0" i="1">
                            <a:latin typeface="Cambria Math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GB" b="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GB" b="0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GB" b="0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Except at the endpoints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GB" b="0" i="1">
                            <a:latin typeface="Cambria Math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GB" b="0" i="1">
                            <a:latin typeface="Cambria Math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b="0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GB" b="0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25" t="-4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179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Catmull-Rom Weights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506191"/>
            <a:ext cx="9232900" cy="7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3339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Notice we have a </a:t>
            </a:r>
            <a:r>
              <a:rPr lang="en-US" i="1"/>
              <a:t>sequence</a:t>
            </a:r>
            <a:r>
              <a:rPr lang="en-US"/>
              <a:t> of points</a:t>
            </a:r>
          </a:p>
          <a:p>
            <a:r>
              <a:rPr lang="en-US"/>
              <a:t>Which defines a sequence of curves</a:t>
            </a:r>
          </a:p>
          <a:p>
            <a:r>
              <a:rPr lang="en-US"/>
              <a:t>And we reuse points along the sequence</a:t>
            </a:r>
          </a:p>
          <a:p>
            <a:r>
              <a:rPr lang="en-US"/>
              <a:t>At integer parameter values called </a:t>
            </a:r>
            <a:r>
              <a:rPr lang="en-US" i="1"/>
              <a:t>knots</a:t>
            </a:r>
            <a:endParaRPr lang="en-US"/>
          </a:p>
          <a:p>
            <a:r>
              <a:rPr lang="en-US"/>
              <a:t>We can generalise this further</a:t>
            </a:r>
          </a:p>
          <a:p>
            <a:r>
              <a:rPr lang="en-US"/>
              <a:t>With cubic B-splines</a:t>
            </a:r>
          </a:p>
        </p:txBody>
      </p:sp>
    </p:spTree>
    <p:extLst>
      <p:ext uri="{BB962C8B-B14F-4D97-AF65-F5344CB8AC3E}">
        <p14:creationId xmlns:p14="http://schemas.microsoft.com/office/powerpoint/2010/main" val="101091831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Cubic B-splines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1511300"/>
            <a:ext cx="12623800" cy="4724400"/>
          </a:xfrm>
        </p:spPr>
        <p:txBody>
          <a:bodyPr/>
          <a:lstStyle/>
          <a:p>
            <a:r>
              <a:rPr lang="en-US"/>
              <a:t>Generalise Bézier/Hermite/Catmull-Rom</a:t>
            </a:r>
          </a:p>
          <a:p>
            <a:r>
              <a:rPr lang="en-US"/>
              <a:t>Reuse individual control points (knots)</a:t>
            </a:r>
          </a:p>
          <a:p>
            <a:r>
              <a:rPr lang="en-US"/>
              <a:t>More efficient</a:t>
            </a:r>
          </a:p>
          <a:p>
            <a:r>
              <a:rPr lang="en-US"/>
              <a:t>Identical to Bézier geometry matrix</a:t>
            </a:r>
          </a:p>
          <a:p>
            <a:pPr lvl="1"/>
            <a:r>
              <a:rPr lang="en-US"/>
              <a:t>except for last row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6369050"/>
            <a:ext cx="8839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8076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Non-Uniform B-Splines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Non-Uniform B-Splines</a:t>
            </a:r>
          </a:p>
          <a:p>
            <a:pPr lvl="1"/>
            <a:r>
              <a:rPr lang="en-US"/>
              <a:t>Knots are not evenly spaced</a:t>
            </a:r>
          </a:p>
          <a:p>
            <a:pPr lvl="1"/>
            <a:r>
              <a:rPr lang="en-US"/>
              <a:t>So we add </a:t>
            </a:r>
            <a:r>
              <a:rPr lang="en-US" i="1"/>
              <a:t>t</a:t>
            </a:r>
            <a:r>
              <a:rPr lang="en-US" i="1" baseline="-25000"/>
              <a:t>i</a:t>
            </a:r>
            <a:r>
              <a:rPr lang="en-US"/>
              <a:t> term to represent parameters</a:t>
            </a:r>
          </a:p>
          <a:p>
            <a:pPr lvl="1"/>
            <a:r>
              <a:rPr lang="en-US"/>
              <a:t>And we can repeat a point </a:t>
            </a:r>
            <a:r>
              <a:rPr lang="en-US" i="1"/>
              <a:t>p</a:t>
            </a:r>
            <a:r>
              <a:rPr lang="en-US" i="1" baseline="-25000"/>
              <a:t>i</a:t>
            </a:r>
            <a:endParaRPr lang="en-US"/>
          </a:p>
          <a:p>
            <a:pPr lvl="1"/>
            <a:r>
              <a:rPr lang="en-US"/>
              <a:t>Which allows us to have sharp corners</a:t>
            </a:r>
          </a:p>
          <a:p>
            <a:r>
              <a:rPr lang="en-US"/>
              <a:t>But we can't represent circles</a:t>
            </a:r>
          </a:p>
          <a:p>
            <a:pPr lvl="1"/>
            <a:r>
              <a:rPr lang="en-US"/>
              <a:t>Or other </a:t>
            </a:r>
            <a:r>
              <a:rPr lang="en-US" i="1"/>
              <a:t>conic</a:t>
            </a:r>
            <a:r>
              <a:rPr lang="en-US"/>
              <a:t> sections</a:t>
            </a:r>
          </a:p>
        </p:txBody>
      </p:sp>
    </p:spTree>
    <p:extLst>
      <p:ext uri="{BB962C8B-B14F-4D97-AF65-F5344CB8AC3E}">
        <p14:creationId xmlns:p14="http://schemas.microsoft.com/office/powerpoint/2010/main" val="188563117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NURBS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Non-Uniform Rational B-Splines</a:t>
            </a:r>
          </a:p>
          <a:p>
            <a:r>
              <a:rPr lang="en-US"/>
              <a:t>Add the homogeneous coordinate </a:t>
            </a:r>
            <a:r>
              <a:rPr lang="en-US" i="1"/>
              <a:t>w</a:t>
            </a:r>
          </a:p>
          <a:p>
            <a:pPr lvl="1"/>
            <a:r>
              <a:rPr lang="en-US"/>
              <a:t>As a function of </a:t>
            </a:r>
            <a:r>
              <a:rPr lang="en-US" i="1"/>
              <a:t>t</a:t>
            </a:r>
            <a:endParaRPr lang="en-US"/>
          </a:p>
          <a:p>
            <a:r>
              <a:rPr lang="en-US"/>
              <a:t>Allows conic sections</a:t>
            </a:r>
          </a:p>
          <a:p>
            <a:r>
              <a:rPr lang="en-US"/>
              <a:t>And survives projection!</a:t>
            </a:r>
          </a:p>
          <a:p>
            <a:r>
              <a:rPr lang="en-US"/>
              <a:t>So we can project, then intersect</a:t>
            </a:r>
          </a:p>
        </p:txBody>
      </p:sp>
    </p:spTree>
    <p:extLst>
      <p:ext uri="{BB962C8B-B14F-4D97-AF65-F5344CB8AC3E}">
        <p14:creationId xmlns:p14="http://schemas.microsoft.com/office/powerpoint/2010/main" val="78141490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Subdivision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0500" y="1511300"/>
                <a:ext cx="7912100" cy="7581900"/>
              </a:xfrm>
            </p:spPr>
            <p:txBody>
              <a:bodyPr/>
              <a:lstStyle/>
              <a:p>
                <a:r>
                  <a:rPr lang="en-US"/>
                  <a:t>Start with a polygon</a:t>
                </a:r>
              </a:p>
              <a:p>
                <a:r>
                  <a:rPr lang="en-US"/>
                  <a:t>Shrink it inwards to get a smaller polygon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GB" b="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GB" b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GB" b="0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GB" b="0" i="1">
                            <a:latin typeface="Cambria Math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GB" b="0" i="1">
                            <a:latin typeface="Cambria Math" charset="0"/>
                          </a:rPr>
                          <m:t>4</m:t>
                        </m:r>
                      </m:den>
                    </m:f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𝑖</m:t>
                        </m:r>
                        <m:r>
                          <a:rPr lang="en-GB" b="0" i="1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In the limit, we get a curve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511300"/>
                <a:ext cx="7912100" cy="7581900"/>
              </a:xfrm>
              <a:blipFill rotWithShape="0">
                <a:blip r:embed="rId2"/>
                <a:stretch>
                  <a:fillRect l="-3390" r="-1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00" y="2959099"/>
            <a:ext cx="4572000" cy="475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6591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Subdivision Curves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 with a simple shape</a:t>
            </a:r>
          </a:p>
          <a:p>
            <a:pPr lvl="1"/>
            <a:r>
              <a:rPr lang="en-US"/>
              <a:t>For example, an oval:</a:t>
            </a:r>
          </a:p>
          <a:p>
            <a:pPr lvl="1"/>
            <a:endParaRPr lang="en-US"/>
          </a:p>
          <a:p>
            <a:r>
              <a:rPr lang="en-US"/>
              <a:t>At the second level</a:t>
            </a:r>
          </a:p>
          <a:p>
            <a:pPr lvl="1"/>
            <a:r>
              <a:rPr lang="en-US"/>
              <a:t>Move some nodes</a:t>
            </a:r>
          </a:p>
          <a:p>
            <a:pPr lvl="1"/>
            <a:r>
              <a:rPr lang="en-US"/>
              <a:t>To create a "nose"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1854200"/>
            <a:ext cx="15748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8727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Equivalence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6108700"/>
            <a:ext cx="12623800" cy="2984500"/>
          </a:xfrm>
        </p:spPr>
        <p:txBody>
          <a:bodyPr/>
          <a:lstStyle/>
          <a:p>
            <a:r>
              <a:rPr lang="en-US"/>
              <a:t>If we take the limit, we get a cubic curve</a:t>
            </a:r>
          </a:p>
          <a:p>
            <a:r>
              <a:rPr lang="en-US"/>
              <a:t>And it's </a:t>
            </a:r>
            <a:r>
              <a:rPr lang="en-US" i="1"/>
              <a:t>exactly</a:t>
            </a:r>
            <a:r>
              <a:rPr lang="en-US"/>
              <a:t> the cubic B-spline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96" y="2317750"/>
            <a:ext cx="6294408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1050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Desiderata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Smooth curves -&gt; at least C</a:t>
            </a:r>
            <a:r>
              <a:rPr lang="en-US" baseline="30000"/>
              <a:t>1</a:t>
            </a:r>
            <a:r>
              <a:rPr lang="en-US"/>
              <a:t> continuity</a:t>
            </a:r>
          </a:p>
          <a:p>
            <a:r>
              <a:rPr lang="en-US"/>
              <a:t>Mathematically simple -&gt; polynomials</a:t>
            </a:r>
          </a:p>
          <a:p>
            <a:r>
              <a:rPr lang="en-US"/>
              <a:t>Closed form intersections -&gt; polynomials</a:t>
            </a:r>
          </a:p>
          <a:p>
            <a:r>
              <a:rPr lang="en-US"/>
              <a:t>Computationally efficient -&gt; low-order</a:t>
            </a:r>
          </a:p>
          <a:p>
            <a:r>
              <a:rPr lang="en-US"/>
              <a:t>Interpolating -&gt; pass through points</a:t>
            </a:r>
          </a:p>
          <a:p>
            <a:r>
              <a:rPr lang="en-US"/>
              <a:t>Local control -&gt; artists can use them</a:t>
            </a:r>
          </a:p>
          <a:p>
            <a:r>
              <a:rPr lang="en-US"/>
              <a:t>Bounded interpolation -&gt; ditto</a:t>
            </a:r>
          </a:p>
        </p:txBody>
      </p:sp>
    </p:spTree>
    <p:extLst>
      <p:ext uri="{BB962C8B-B14F-4D97-AF65-F5344CB8AC3E}">
        <p14:creationId xmlns:p14="http://schemas.microsoft.com/office/powerpoint/2010/main" val="18426411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Least Squares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5500" y="2197100"/>
            <a:ext cx="5727700" cy="1905000"/>
          </a:xfrm>
        </p:spPr>
        <p:txBody>
          <a:bodyPr/>
          <a:lstStyle/>
          <a:p>
            <a:r>
              <a:rPr lang="en-US"/>
              <a:t>Find </a:t>
            </a:r>
            <a:r>
              <a:rPr lang="en-US" i="1"/>
              <a:t>one</a:t>
            </a:r>
            <a:r>
              <a:rPr lang="en-US"/>
              <a:t> line that fits a set of points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14500"/>
            <a:ext cx="4597400" cy="287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5232400"/>
            <a:ext cx="2832100" cy="171450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905500" y="5041900"/>
            <a:ext cx="57277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734658" marR="0" indent="-480658" algn="l" defTabSz="584200" rtl="0" latinLnBrk="0">
              <a:lnSpc>
                <a:spcPts val="5500"/>
              </a:lnSpc>
              <a:spcBef>
                <a:spcPts val="2600"/>
              </a:spcBef>
              <a:spcAft>
                <a:spcPts val="0"/>
              </a:spcAft>
              <a:buClrTx/>
              <a:buSzPct val="171429"/>
              <a:buFont typeface="Gill Sans"/>
              <a:buChar char="•"/>
              <a:tabLst>
                <a:tab pos="15875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alatino Linotype" panose="02040502050505030304" pitchFamily="18" charset="0"/>
                <a:ea typeface="+mn-ea"/>
                <a:cs typeface="+mn-cs"/>
                <a:sym typeface="Palatino"/>
              </a:defRPr>
            </a:lvl1pPr>
            <a:lvl2pPr marL="1090258" marR="0" indent="-480658" algn="l" defTabSz="584200" rtl="0" latinLnBrk="0">
              <a:lnSpc>
                <a:spcPts val="5500"/>
              </a:lnSpc>
              <a:spcBef>
                <a:spcPts val="2600"/>
              </a:spcBef>
              <a:spcAft>
                <a:spcPts val="0"/>
              </a:spcAft>
              <a:buClrTx/>
              <a:buSzPct val="171429"/>
              <a:buFont typeface="Gill Sans"/>
              <a:buChar char="•"/>
              <a:tabLst>
                <a:tab pos="20447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alatino Linotype" panose="02040502050505030304" pitchFamily="18" charset="0"/>
                <a:ea typeface="+mn-ea"/>
                <a:cs typeface="+mn-cs"/>
                <a:sym typeface="Palatino"/>
              </a:defRPr>
            </a:lvl2pPr>
            <a:lvl3pPr marL="1433158" marR="0" indent="-480658" algn="l" defTabSz="584200" rtl="0" latinLnBrk="0">
              <a:lnSpc>
                <a:spcPts val="5500"/>
              </a:lnSpc>
              <a:spcBef>
                <a:spcPts val="2600"/>
              </a:spcBef>
              <a:spcAft>
                <a:spcPts val="0"/>
              </a:spcAft>
              <a:buClrTx/>
              <a:buSzPct val="171429"/>
              <a:buFont typeface="Gill Sans"/>
              <a:buChar char="•"/>
              <a:tabLst>
                <a:tab pos="24765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alatino Linotype" panose="02040502050505030304" pitchFamily="18" charset="0"/>
                <a:ea typeface="+mn-ea"/>
                <a:cs typeface="+mn-cs"/>
                <a:sym typeface="Palatino"/>
              </a:defRPr>
            </a:lvl3pPr>
            <a:lvl4pPr marL="1776058" marR="0" indent="-480658" algn="l" defTabSz="584200" rtl="0" latinLnBrk="0">
              <a:lnSpc>
                <a:spcPts val="5500"/>
              </a:lnSpc>
              <a:spcBef>
                <a:spcPts val="2600"/>
              </a:spcBef>
              <a:spcAft>
                <a:spcPts val="0"/>
              </a:spcAft>
              <a:buClrTx/>
              <a:buSzPct val="171429"/>
              <a:buFont typeface="Gill Sans"/>
              <a:buChar char="•"/>
              <a:tabLst>
                <a:tab pos="29210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alatino Linotype" panose="02040502050505030304" pitchFamily="18" charset="0"/>
                <a:ea typeface="+mn-ea"/>
                <a:cs typeface="+mn-cs"/>
                <a:sym typeface="Palatino"/>
              </a:defRPr>
            </a:lvl4pPr>
            <a:lvl5pPr marL="2131658" marR="0" indent="-480658" algn="l" defTabSz="584200" rtl="0" latinLnBrk="0">
              <a:lnSpc>
                <a:spcPts val="5500"/>
              </a:lnSpc>
              <a:spcBef>
                <a:spcPts val="2600"/>
              </a:spcBef>
              <a:spcAft>
                <a:spcPts val="0"/>
              </a:spcAft>
              <a:buClrTx/>
              <a:buSzPct val="171429"/>
              <a:buFont typeface="Gill Sans"/>
              <a:buChar char="•"/>
              <a:tabLst>
                <a:tab pos="33782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alatino Linotype" panose="02040502050505030304" pitchFamily="18" charset="0"/>
                <a:ea typeface="+mn-ea"/>
                <a:cs typeface="+mn-cs"/>
                <a:sym typeface="Palatino"/>
              </a:defRPr>
            </a:lvl5pPr>
            <a:lvl6pPr marL="0" marR="0" indent="355600" algn="ctr" defTabSz="584200" rtl="0" latinLnBrk="0">
              <a:lnSpc>
                <a:spcPts val="55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alatino"/>
              </a:defRPr>
            </a:lvl6pPr>
            <a:lvl7pPr marL="0" marR="0" indent="711200" algn="ctr" defTabSz="584200" rtl="0" latinLnBrk="0">
              <a:lnSpc>
                <a:spcPts val="55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alatino"/>
              </a:defRPr>
            </a:lvl7pPr>
            <a:lvl8pPr marL="0" marR="0" indent="1066800" algn="ctr" defTabSz="584200" rtl="0" latinLnBrk="0">
              <a:lnSpc>
                <a:spcPts val="55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alatino"/>
              </a:defRPr>
            </a:lvl8pPr>
            <a:lvl9pPr marL="0" marR="0" indent="1422400" algn="ctr" defTabSz="584200" rtl="0" latinLnBrk="0">
              <a:lnSpc>
                <a:spcPts val="55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alatino"/>
              </a:defRPr>
            </a:lvl9pPr>
          </a:lstStyle>
          <a:p>
            <a:pPr hangingPunct="1"/>
            <a:r>
              <a:rPr lang="en-US"/>
              <a:t>Minimise this: solve for a, b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04800" y="6946900"/>
            <a:ext cx="11938000" cy="226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734658" marR="0" indent="-480658" algn="l" defTabSz="584200" rtl="0" latinLnBrk="0">
              <a:lnSpc>
                <a:spcPts val="5500"/>
              </a:lnSpc>
              <a:spcBef>
                <a:spcPts val="2600"/>
              </a:spcBef>
              <a:spcAft>
                <a:spcPts val="0"/>
              </a:spcAft>
              <a:buClrTx/>
              <a:buSzPct val="171429"/>
              <a:buFont typeface="Gill Sans"/>
              <a:buChar char="•"/>
              <a:tabLst>
                <a:tab pos="15875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alatino Linotype" panose="02040502050505030304" pitchFamily="18" charset="0"/>
                <a:ea typeface="+mn-ea"/>
                <a:cs typeface="+mn-cs"/>
                <a:sym typeface="Palatino"/>
              </a:defRPr>
            </a:lvl1pPr>
            <a:lvl2pPr marL="1090258" marR="0" indent="-480658" algn="l" defTabSz="584200" rtl="0" latinLnBrk="0">
              <a:lnSpc>
                <a:spcPts val="5500"/>
              </a:lnSpc>
              <a:spcBef>
                <a:spcPts val="2600"/>
              </a:spcBef>
              <a:spcAft>
                <a:spcPts val="0"/>
              </a:spcAft>
              <a:buClrTx/>
              <a:buSzPct val="171429"/>
              <a:buFont typeface="Gill Sans"/>
              <a:buChar char="•"/>
              <a:tabLst>
                <a:tab pos="20447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alatino Linotype" panose="02040502050505030304" pitchFamily="18" charset="0"/>
                <a:ea typeface="+mn-ea"/>
                <a:cs typeface="+mn-cs"/>
                <a:sym typeface="Palatino"/>
              </a:defRPr>
            </a:lvl2pPr>
            <a:lvl3pPr marL="1433158" marR="0" indent="-480658" algn="l" defTabSz="584200" rtl="0" latinLnBrk="0">
              <a:lnSpc>
                <a:spcPts val="5500"/>
              </a:lnSpc>
              <a:spcBef>
                <a:spcPts val="2600"/>
              </a:spcBef>
              <a:spcAft>
                <a:spcPts val="0"/>
              </a:spcAft>
              <a:buClrTx/>
              <a:buSzPct val="171429"/>
              <a:buFont typeface="Gill Sans"/>
              <a:buChar char="•"/>
              <a:tabLst>
                <a:tab pos="24765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alatino Linotype" panose="02040502050505030304" pitchFamily="18" charset="0"/>
                <a:ea typeface="+mn-ea"/>
                <a:cs typeface="+mn-cs"/>
                <a:sym typeface="Palatino"/>
              </a:defRPr>
            </a:lvl3pPr>
            <a:lvl4pPr marL="1776058" marR="0" indent="-480658" algn="l" defTabSz="584200" rtl="0" latinLnBrk="0">
              <a:lnSpc>
                <a:spcPts val="5500"/>
              </a:lnSpc>
              <a:spcBef>
                <a:spcPts val="2600"/>
              </a:spcBef>
              <a:spcAft>
                <a:spcPts val="0"/>
              </a:spcAft>
              <a:buClrTx/>
              <a:buSzPct val="171429"/>
              <a:buFont typeface="Gill Sans"/>
              <a:buChar char="•"/>
              <a:tabLst>
                <a:tab pos="29210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alatino Linotype" panose="02040502050505030304" pitchFamily="18" charset="0"/>
                <a:ea typeface="+mn-ea"/>
                <a:cs typeface="+mn-cs"/>
                <a:sym typeface="Palatino"/>
              </a:defRPr>
            </a:lvl4pPr>
            <a:lvl5pPr marL="2131658" marR="0" indent="-480658" algn="l" defTabSz="584200" rtl="0" latinLnBrk="0">
              <a:lnSpc>
                <a:spcPts val="5500"/>
              </a:lnSpc>
              <a:spcBef>
                <a:spcPts val="2600"/>
              </a:spcBef>
              <a:spcAft>
                <a:spcPts val="0"/>
              </a:spcAft>
              <a:buClrTx/>
              <a:buSzPct val="171429"/>
              <a:buFont typeface="Gill Sans"/>
              <a:buChar char="•"/>
              <a:tabLst>
                <a:tab pos="33782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alatino Linotype" panose="02040502050505030304" pitchFamily="18" charset="0"/>
                <a:ea typeface="+mn-ea"/>
                <a:cs typeface="+mn-cs"/>
                <a:sym typeface="Palatino"/>
              </a:defRPr>
            </a:lvl5pPr>
            <a:lvl6pPr marL="0" marR="0" indent="355600" algn="ctr" defTabSz="584200" rtl="0" latinLnBrk="0">
              <a:lnSpc>
                <a:spcPts val="55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alatino"/>
              </a:defRPr>
            </a:lvl6pPr>
            <a:lvl7pPr marL="0" marR="0" indent="711200" algn="ctr" defTabSz="584200" rtl="0" latinLnBrk="0">
              <a:lnSpc>
                <a:spcPts val="55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alatino"/>
              </a:defRPr>
            </a:lvl7pPr>
            <a:lvl8pPr marL="0" marR="0" indent="1066800" algn="ctr" defTabSz="584200" rtl="0" latinLnBrk="0">
              <a:lnSpc>
                <a:spcPts val="55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alatino"/>
              </a:defRPr>
            </a:lvl8pPr>
            <a:lvl9pPr marL="0" marR="0" indent="1422400" algn="ctr" defTabSz="584200" rtl="0" latinLnBrk="0">
              <a:lnSpc>
                <a:spcPts val="55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Palatino"/>
              </a:defRPr>
            </a:lvl9pPr>
          </a:lstStyle>
          <a:p>
            <a:pPr hangingPunct="1"/>
            <a:r>
              <a:rPr lang="en-US"/>
              <a:t>Non-interpolating</a:t>
            </a:r>
          </a:p>
          <a:p>
            <a:pPr hangingPunct="1"/>
            <a:r>
              <a:rPr lang="en-US"/>
              <a:t>Only gives you a line</a:t>
            </a:r>
          </a:p>
        </p:txBody>
      </p:sp>
    </p:spTree>
    <p:extLst>
      <p:ext uri="{BB962C8B-B14F-4D97-AF65-F5344CB8AC3E}">
        <p14:creationId xmlns:p14="http://schemas.microsoft.com/office/powerpoint/2010/main" val="16023572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Lagrange Polynomials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1511300"/>
            <a:ext cx="6553200" cy="7581900"/>
          </a:xfrm>
        </p:spPr>
        <p:txBody>
          <a:bodyPr/>
          <a:lstStyle/>
          <a:p>
            <a:r>
              <a:rPr lang="en-US"/>
              <a:t>Interpolating (+)</a:t>
            </a:r>
          </a:p>
          <a:p>
            <a:r>
              <a:rPr lang="en-US"/>
              <a:t>Polynomial (+)</a:t>
            </a:r>
          </a:p>
          <a:p>
            <a:r>
              <a:rPr lang="en-US"/>
              <a:t>High-order (-)</a:t>
            </a:r>
          </a:p>
          <a:p>
            <a:pPr lvl="1"/>
            <a:r>
              <a:rPr lang="en-US"/>
              <a:t>Inefficient (-)</a:t>
            </a:r>
          </a:p>
          <a:p>
            <a:pPr lvl="1"/>
            <a:r>
              <a:rPr lang="en-US"/>
              <a:t>No closed form (-)</a:t>
            </a:r>
          </a:p>
          <a:p>
            <a:r>
              <a:rPr lang="en-US"/>
              <a:t>No local control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105937"/>
            <a:ext cx="5581650" cy="798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67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Lagrange Example</a:t>
            </a:r>
          </a:p>
        </p:txBody>
      </p:sp>
      <p:pic>
        <p:nvPicPr>
          <p:cNvPr id="4" name="Screen Recor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4600" y="1955800"/>
            <a:ext cx="64516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28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Convex Polygons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sz="half" idx="1"/>
          </p:nvPr>
        </p:nvSpPr>
        <p:spPr>
          <a:xfrm>
            <a:off x="812800" y="1651000"/>
            <a:ext cx="11391900" cy="3771900"/>
          </a:xfrm>
          <a:prstGeom prst="rect">
            <a:avLst/>
          </a:prstGeom>
        </p:spPr>
        <p:txBody>
          <a:bodyPr/>
          <a:lstStyle/>
          <a:p>
            <a:pPr lvl="1">
              <a:tabLst>
                <a:tab pos="2044700" algn="l"/>
              </a:tabLst>
            </a:pPr>
            <a:r>
              <a:t>In a convex polygon,</a:t>
            </a:r>
          </a:p>
          <a:p>
            <a:pPr lvl="2">
              <a:tabLst>
                <a:tab pos="2476500" algn="l"/>
              </a:tabLst>
            </a:pPr>
            <a:r>
              <a:t>if p,q are in the polygon</a:t>
            </a:r>
          </a:p>
          <a:p>
            <a:pPr lvl="2">
              <a:tabLst>
                <a:tab pos="2476500" algn="l"/>
              </a:tabLst>
            </a:pPr>
            <a:r>
              <a:t>then so is the line pq</a:t>
            </a:r>
          </a:p>
        </p:txBody>
      </p:sp>
      <p:sp>
        <p:nvSpPr>
          <p:cNvPr id="231" name="Shape 231"/>
          <p:cNvSpPr/>
          <p:nvPr/>
        </p:nvSpPr>
        <p:spPr>
          <a:xfrm>
            <a:off x="728886" y="5511799"/>
            <a:ext cx="2034728" cy="2349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1066800" algn="l"/>
              </a:tabLst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6622774" y="5638800"/>
            <a:ext cx="2210352" cy="2102168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tabLst>
                <a:tab pos="1066800" algn="l"/>
              </a:tabLst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33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0" y="5105400"/>
            <a:ext cx="2883594" cy="283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99" y="5486265"/>
            <a:ext cx="1714501" cy="242583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2161244" y="8013700"/>
            <a:ext cx="1667397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4300"/>
              </a:lnSpc>
              <a:tabLst>
                <a:tab pos="1066800" algn="l"/>
              </a:tabLst>
              <a:defRPr sz="36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Convex</a:t>
            </a:r>
          </a:p>
        </p:txBody>
      </p:sp>
      <p:sp>
        <p:nvSpPr>
          <p:cNvPr id="236" name="Shape 236"/>
          <p:cNvSpPr/>
          <p:nvPr/>
        </p:nvSpPr>
        <p:spPr>
          <a:xfrm>
            <a:off x="8982719" y="8013700"/>
            <a:ext cx="1862957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4300"/>
              </a:lnSpc>
              <a:tabLst>
                <a:tab pos="1066800" algn="l"/>
              </a:tabLst>
              <a:defRPr sz="36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Concave</a:t>
            </a:r>
          </a:p>
        </p:txBody>
      </p:sp>
      <p:sp>
        <p:nvSpPr>
          <p:cNvPr id="237" name="Shape 237"/>
          <p:cNvSpPr/>
          <p:nvPr/>
        </p:nvSpPr>
        <p:spPr>
          <a:xfrm>
            <a:off x="1308100" y="6273800"/>
            <a:ext cx="749300" cy="939800"/>
          </a:xfrm>
          <a:prstGeom prst="line">
            <a:avLst/>
          </a:prstGeom>
          <a:ln w="12700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114800" y="6273800"/>
            <a:ext cx="749300" cy="939800"/>
          </a:xfrm>
          <a:prstGeom prst="line">
            <a:avLst/>
          </a:prstGeom>
          <a:ln w="12700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6781800" y="6464300"/>
            <a:ext cx="406400" cy="1041400"/>
          </a:xfrm>
          <a:prstGeom prst="line">
            <a:avLst/>
          </a:prstGeom>
          <a:ln w="12700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0452100" y="5372100"/>
            <a:ext cx="406400" cy="1041400"/>
          </a:xfrm>
          <a:prstGeom prst="line">
            <a:avLst/>
          </a:prstGeom>
          <a:ln w="12700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078389" y="6070600"/>
            <a:ext cx="251707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p</a:t>
            </a:r>
          </a:p>
        </p:txBody>
      </p:sp>
      <p:sp>
        <p:nvSpPr>
          <p:cNvPr id="242" name="Shape 242"/>
          <p:cNvSpPr/>
          <p:nvPr/>
        </p:nvSpPr>
        <p:spPr>
          <a:xfrm>
            <a:off x="1808088" y="7048500"/>
            <a:ext cx="24233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q</a:t>
            </a:r>
          </a:p>
        </p:txBody>
      </p:sp>
      <p:sp>
        <p:nvSpPr>
          <p:cNvPr id="243" name="Shape 243"/>
          <p:cNvSpPr/>
          <p:nvPr/>
        </p:nvSpPr>
        <p:spPr>
          <a:xfrm>
            <a:off x="3937000" y="6172200"/>
            <a:ext cx="25170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p</a:t>
            </a:r>
          </a:p>
        </p:txBody>
      </p:sp>
      <p:sp>
        <p:nvSpPr>
          <p:cNvPr id="244" name="Shape 244"/>
          <p:cNvSpPr/>
          <p:nvPr/>
        </p:nvSpPr>
        <p:spPr>
          <a:xfrm>
            <a:off x="4660900" y="7150100"/>
            <a:ext cx="24233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q</a:t>
            </a:r>
          </a:p>
        </p:txBody>
      </p:sp>
      <p:sp>
        <p:nvSpPr>
          <p:cNvPr id="245" name="Shape 245"/>
          <p:cNvSpPr/>
          <p:nvPr/>
        </p:nvSpPr>
        <p:spPr>
          <a:xfrm>
            <a:off x="6794500" y="6273800"/>
            <a:ext cx="25170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p</a:t>
            </a:r>
          </a:p>
        </p:txBody>
      </p:sp>
      <p:sp>
        <p:nvSpPr>
          <p:cNvPr id="246" name="Shape 246"/>
          <p:cNvSpPr/>
          <p:nvPr/>
        </p:nvSpPr>
        <p:spPr>
          <a:xfrm>
            <a:off x="7188200" y="7150100"/>
            <a:ext cx="24233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q</a:t>
            </a:r>
          </a:p>
        </p:txBody>
      </p:sp>
      <p:sp>
        <p:nvSpPr>
          <p:cNvPr id="247" name="Shape 247"/>
          <p:cNvSpPr/>
          <p:nvPr/>
        </p:nvSpPr>
        <p:spPr>
          <a:xfrm>
            <a:off x="10528300" y="5105400"/>
            <a:ext cx="25170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p</a:t>
            </a:r>
          </a:p>
        </p:txBody>
      </p:sp>
      <p:sp>
        <p:nvSpPr>
          <p:cNvPr id="248" name="Shape 248"/>
          <p:cNvSpPr/>
          <p:nvPr/>
        </p:nvSpPr>
        <p:spPr>
          <a:xfrm>
            <a:off x="10858500" y="6172200"/>
            <a:ext cx="24233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790046852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1181</Words>
  <Application>Microsoft Macintosh PowerPoint</Application>
  <PresentationFormat>Custom</PresentationFormat>
  <Paragraphs>312</Paragraphs>
  <Slides>48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Cambria Math</vt:lpstr>
      <vt:lpstr>Courier</vt:lpstr>
      <vt:lpstr>Gill Sans</vt:lpstr>
      <vt:lpstr>Helvetica</vt:lpstr>
      <vt:lpstr>Lucida Grande</vt:lpstr>
      <vt:lpstr>Palatino</vt:lpstr>
      <vt:lpstr>Palatino Linotype</vt:lpstr>
      <vt:lpstr>White</vt:lpstr>
      <vt:lpstr>05. Splines &amp;  Subdivision Curves</vt:lpstr>
      <vt:lpstr>Continuity</vt:lpstr>
      <vt:lpstr>Continuous ≠ Smooth</vt:lpstr>
      <vt:lpstr>Cn Continuity</vt:lpstr>
      <vt:lpstr>Desiderata</vt:lpstr>
      <vt:lpstr>Least Squares</vt:lpstr>
      <vt:lpstr>Lagrange Polynomials</vt:lpstr>
      <vt:lpstr>Lagrange Example</vt:lpstr>
      <vt:lpstr>Convex Polygons</vt:lpstr>
      <vt:lpstr>Convex Hull</vt:lpstr>
      <vt:lpstr>Formal Definition</vt:lpstr>
      <vt:lpstr>Convex Hull Example</vt:lpstr>
      <vt:lpstr>Interpolating Conditions</vt:lpstr>
      <vt:lpstr>Hermite Conditions</vt:lpstr>
      <vt:lpstr>Hermite Examples</vt:lpstr>
      <vt:lpstr>Hermite Example</vt:lpstr>
      <vt:lpstr>Piecewise Hermites</vt:lpstr>
      <vt:lpstr>Cubic Hermite Curves</vt:lpstr>
      <vt:lpstr>Development</vt:lpstr>
      <vt:lpstr>Finally!!</vt:lpstr>
      <vt:lpstr>Basis Functions</vt:lpstr>
      <vt:lpstr>Bézier Curves</vt:lpstr>
      <vt:lpstr>Parametrization</vt:lpstr>
      <vt:lpstr>Parametrization</vt:lpstr>
      <vt:lpstr>Development</vt:lpstr>
      <vt:lpstr>Development</vt:lpstr>
      <vt:lpstr>Algebra</vt:lpstr>
      <vt:lpstr>Table method</vt:lpstr>
      <vt:lpstr>Table method</vt:lpstr>
      <vt:lpstr>In general</vt:lpstr>
      <vt:lpstr>de Casteljau Algorithm</vt:lpstr>
      <vt:lpstr>de Casteljau Example</vt:lpstr>
      <vt:lpstr>Bézier Control Polygons</vt:lpstr>
      <vt:lpstr>Bézier Convex Hull</vt:lpstr>
      <vt:lpstr>Properties of Béziers</vt:lpstr>
      <vt:lpstr>Some Examples</vt:lpstr>
      <vt:lpstr>Piecewise Béziers</vt:lpstr>
      <vt:lpstr>Cubic Bézier Curves</vt:lpstr>
      <vt:lpstr>Conversion</vt:lpstr>
      <vt:lpstr>Catmull-Rom Splines</vt:lpstr>
      <vt:lpstr>Catmull-Rom Weights</vt:lpstr>
      <vt:lpstr>Terminology</vt:lpstr>
      <vt:lpstr>Cubic B-splines</vt:lpstr>
      <vt:lpstr>Non-Uniform B-Splines</vt:lpstr>
      <vt:lpstr>NURBS</vt:lpstr>
      <vt:lpstr>Subdivision Curves</vt:lpstr>
      <vt:lpstr>Editing Subdivision Curves</vt:lpstr>
      <vt:lpstr>Equivalence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Hamish Carr</cp:lastModifiedBy>
  <cp:revision>998</cp:revision>
  <cp:lastPrinted>2017-10-30T11:41:03Z</cp:lastPrinted>
  <dcterms:modified xsi:type="dcterms:W3CDTF">2020-09-22T17:14:42Z</dcterms:modified>
</cp:coreProperties>
</file>